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notesMasterIdLst>
    <p:notesMasterId r:id="rId18"/>
  </p:notesMasterIdLst>
  <p:sldSz cx="14630400" cy="8229600"/>
  <p:notesSz cx="8229600" cy="14630400"/>
  <p:embeddedFontLst>
    <p:embeddedFont>
      <p:font typeface="Unbounded"/>
      <p:regular r:id="rId23"/>
    </p:embeddedFont>
    <p:embeddedFont>
      <p:font typeface="Unbounded"/>
      <p:regular r:id="rId24"/>
    </p:embeddedFont>
    <p:embeddedFont>
      <p:font typeface="Cabin"/>
      <p:regular r:id="rId25"/>
    </p:embeddedFont>
    <p:embeddedFont>
      <p:font typeface="Cabin"/>
      <p:regular r:id="rId26"/>
    </p:embeddedFont>
    <p:embeddedFont>
      <p:font typeface="Cabin"/>
      <p:regular r:id="rId27"/>
    </p:embeddedFont>
    <p:embeddedFont>
      <p:font typeface="Cabin"/>
      <p:regular r:id="rId2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23" Type="http://schemas.openxmlformats.org/officeDocument/2006/relationships/font" Target="fonts/font1.fntdata"/><Relationship Id="rId24" Type="http://schemas.openxmlformats.org/officeDocument/2006/relationships/font" Target="fonts/font2.fntdata"/><Relationship Id="rId25" Type="http://schemas.openxmlformats.org/officeDocument/2006/relationships/font" Target="fonts/font3.fntdata"/><Relationship Id="rId26" Type="http://schemas.openxmlformats.org/officeDocument/2006/relationships/font" Target="fonts/font4.fntdata"/><Relationship Id="rId27" Type="http://schemas.openxmlformats.org/officeDocument/2006/relationships/font" Target="fonts/font5.fntdata"/><Relationship Id="rId28" Type="http://schemas.openxmlformats.org/officeDocument/2006/relationships/font" Target="fonts/font6.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1013-1.png>
</file>

<file path=ppt/media/image-1013-2.png>
</file>

<file path=ppt/media/image-1014-1.png>
</file>

<file path=ppt/media/image-1014-2.png>
</file>

<file path=ppt/media/image-1015-1.png>
</file>

<file path=ppt/media/image-1015-2.png>
</file>

<file path=ppt/media/image-1016-1.png>
</file>

<file path=ppt/media/image-1016-2.png>
</file>

<file path=ppt/media/image-1017-1.png>
</file>

<file path=ppt/media/image-1017-2.png>
</file>

<file path=ppt/media/image-11-1.png>
</file>

<file path=ppt/media/image-11-2.png>
</file>

<file path=ppt/media/image-11-3.png>
</file>

<file path=ppt/media/image-11-4.png>
</file>

<file path=ppt/media/image-11-5.png>
</file>

<file path=ppt/media/image-12-1.png>
</file>

<file path=ppt/media/image-12-2.png>
</file>

<file path=ppt/media/image-12-3.png>
</file>

<file path=ppt/media/image-12-4.png>
</file>

<file path=ppt/media/image-12-5.png>
</file>

<file path=ppt/media/image-12-6.png>
</file>

<file path=ppt/media/image-13-1.png>
</file>

<file path=ppt/media/image-14-1.png>
</file>

<file path=ppt/media/image-15-1.png>
</file>

<file path=ppt/media/image-15-2.png>
</file>

<file path=ppt/media/image-2-1.png>
</file>

<file path=ppt/media/image-3-1.png>
</file>

<file path=ppt/media/image-4-1.png>
</file>

<file path=ppt/media/image-4-2.png>
</file>

<file path=ppt/media/image-5-1.png>
</file>

<file path=ppt/media/image-6-1.png>
</file>

<file path=ppt/media/image-6-10.svg>
</file>

<file path=ppt/media/image-6-11.png>
</file>

<file path=ppt/media/image-6-12.sv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8-1.png>
</file>

<file path=ppt/media/image-9-1.png>
</file>

<file path=ppt/media/image-9-10.svg>
</file>

<file path=ppt/media/image-9-11.png>
</file>

<file path=ppt/media/image-9-12.svg>
</file>

<file path=ppt/media/image-9-2.svg>
</file>

<file path=ppt/media/image-9-3.png>
</file>

<file path=ppt/media/image-9-4.svg>
</file>

<file path=ppt/media/image-9-5.png>
</file>

<file path=ppt/media/image-9-6.svg>
</file>

<file path=ppt/media/image-9-7.png>
</file>

<file path=ppt/media/image-9-8.svg>
</file>

<file path=ppt/media/image-9-9.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3-1.png"/><Relationship Id="rId2" Type="http://schemas.openxmlformats.org/officeDocument/2006/relationships/image" Target="../media/image-1013-2.png"/><Relationship Id="rId4"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4-1.png"/><Relationship Id="rId2" Type="http://schemas.openxmlformats.org/officeDocument/2006/relationships/image" Target="../media/image-1014-2.png"/><Relationship Id="rId4"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5-1.png"/><Relationship Id="rId2" Type="http://schemas.openxmlformats.org/officeDocument/2006/relationships/image" Target="../media/image-1015-2.png"/><Relationship Id="rId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6-1.png"/><Relationship Id="rId2" Type="http://schemas.openxmlformats.org/officeDocument/2006/relationships/image" Target="../media/image-1016-2.png"/><Relationship Id="rId4"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7-1.png"/><Relationship Id="rId2" Type="http://schemas.openxmlformats.org/officeDocument/2006/relationships/image" Target="../media/image-1017-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5" Type="http://schemas.openxmlformats.org/officeDocument/2006/relationships/image" Target="../media/image-11-5.png"/><Relationship Id="rId6" Type="http://schemas.openxmlformats.org/officeDocument/2006/relationships/slideLayout" Target="../slideLayouts/slideLayout12.xml"/><Relationship Id="rId7"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4" Type="http://schemas.openxmlformats.org/officeDocument/2006/relationships/image" Target="../media/image-12-4.png"/><Relationship Id="rId5" Type="http://schemas.openxmlformats.org/officeDocument/2006/relationships/image" Target="../media/image-12-5.png"/><Relationship Id="rId6" Type="http://schemas.openxmlformats.org/officeDocument/2006/relationships/image" Target="../media/image-12-6.png"/><Relationship Id="rId7" Type="http://schemas.openxmlformats.org/officeDocument/2006/relationships/slideLayout" Target="../slideLayouts/slideLayout13.xml"/><Relationship Id="rId8"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image" Target="../media/image-15-2.png"/><Relationship Id="rId3" Type="http://schemas.openxmlformats.org/officeDocument/2006/relationships/slideLayout" Target="../slideLayouts/slideLayout16.xm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svg"/><Relationship Id="rId3" Type="http://schemas.openxmlformats.org/officeDocument/2006/relationships/image" Target="../media/image-6-3.png"/><Relationship Id="rId4" Type="http://schemas.openxmlformats.org/officeDocument/2006/relationships/image" Target="../media/image-6-4.svg"/><Relationship Id="rId5" Type="http://schemas.openxmlformats.org/officeDocument/2006/relationships/image" Target="../media/image-6-5.png"/><Relationship Id="rId6" Type="http://schemas.openxmlformats.org/officeDocument/2006/relationships/image" Target="../media/image-6-6.svg"/><Relationship Id="rId7" Type="http://schemas.openxmlformats.org/officeDocument/2006/relationships/image" Target="../media/image-6-7.png"/><Relationship Id="rId8" Type="http://schemas.openxmlformats.org/officeDocument/2006/relationships/image" Target="../media/image-6-8.svg"/><Relationship Id="rId9" Type="http://schemas.openxmlformats.org/officeDocument/2006/relationships/image" Target="../media/image-6-9.png"/><Relationship Id="rId10" Type="http://schemas.openxmlformats.org/officeDocument/2006/relationships/image" Target="../media/image-6-10.svg"/><Relationship Id="rId11" Type="http://schemas.openxmlformats.org/officeDocument/2006/relationships/image" Target="../media/image-6-11.png"/><Relationship Id="rId12" Type="http://schemas.openxmlformats.org/officeDocument/2006/relationships/image" Target="../media/image-6-12.svg"/><Relationship Id="rId13" Type="http://schemas.openxmlformats.org/officeDocument/2006/relationships/slideLayout" Target="../slideLayouts/slideLayout7.xml"/><Relationship Id="rId1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svg"/><Relationship Id="rId3" Type="http://schemas.openxmlformats.org/officeDocument/2006/relationships/image" Target="../media/image-9-3.png"/><Relationship Id="rId4" Type="http://schemas.openxmlformats.org/officeDocument/2006/relationships/image" Target="../media/image-9-4.svg"/><Relationship Id="rId5" Type="http://schemas.openxmlformats.org/officeDocument/2006/relationships/image" Target="../media/image-9-5.png"/><Relationship Id="rId6" Type="http://schemas.openxmlformats.org/officeDocument/2006/relationships/image" Target="../media/image-9-6.svg"/><Relationship Id="rId7" Type="http://schemas.openxmlformats.org/officeDocument/2006/relationships/image" Target="../media/image-9-7.png"/><Relationship Id="rId8" Type="http://schemas.openxmlformats.org/officeDocument/2006/relationships/image" Target="../media/image-9-8.svg"/><Relationship Id="rId9" Type="http://schemas.openxmlformats.org/officeDocument/2006/relationships/image" Target="../media/image-9-9.png"/><Relationship Id="rId10" Type="http://schemas.openxmlformats.org/officeDocument/2006/relationships/image" Target="../media/image-9-10.svg"/><Relationship Id="rId11" Type="http://schemas.openxmlformats.org/officeDocument/2006/relationships/image" Target="../media/image-9-11.png"/><Relationship Id="rId12" Type="http://schemas.openxmlformats.org/officeDocument/2006/relationships/image" Target="../media/image-9-12.svg"/><Relationship Id="rId13" Type="http://schemas.openxmlformats.org/officeDocument/2006/relationships/slideLayout" Target="../slideLayouts/slideLayout10.xml"/><Relationship Id="rId1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639854"/>
            <a:ext cx="6832997"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Đồ án chuyên ngành</a:t>
            </a:r>
            <a:endParaRPr lang="en-US" sz="4400" dirty="0"/>
          </a:p>
        </p:txBody>
      </p:sp>
      <p:sp>
        <p:nvSpPr>
          <p:cNvPr id="4" name="Text 1"/>
          <p:cNvSpPr/>
          <p:nvPr/>
        </p:nvSpPr>
        <p:spPr>
          <a:xfrm>
            <a:off x="6324124" y="3439597"/>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"Xây dựng website bán sách"</a:t>
            </a:r>
            <a:endParaRPr lang="en-US" sz="4400" dirty="0"/>
          </a:p>
        </p:txBody>
      </p:sp>
      <p:sp>
        <p:nvSpPr>
          <p:cNvPr id="5" name="Text 2"/>
          <p:cNvSpPr/>
          <p:nvPr/>
        </p:nvSpPr>
        <p:spPr>
          <a:xfrm>
            <a:off x="6324124" y="5206603"/>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Thiết kế &amp; triển khai hệ thống thương mại điện tử sách trực tuyến.</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52939" y="662107"/>
            <a:ext cx="4873704" cy="548640"/>
          </a:xfrm>
          <a:prstGeom prst="rect">
            <a:avLst/>
          </a:prstGeom>
          <a:noFill/>
          <a:ln/>
        </p:spPr>
        <p:txBody>
          <a:bodyPr wrap="none" lIns="0" tIns="0" rIns="0" bIns="0" rtlCol="0" anchor="t"/>
          <a:lstStyle/>
          <a:p>
            <a:pPr algn="l" indent="0" marL="0">
              <a:lnSpc>
                <a:spcPts val="4300"/>
              </a:lnSpc>
              <a:buNone/>
            </a:pPr>
            <a:r>
              <a:rPr lang="en-US" sz="3450" dirty="0">
                <a:solidFill>
                  <a:srgbClr val="FFFFFF"/>
                </a:solidFill>
                <a:latin typeface="Unbounded" pitchFamily="34" charset="0"/>
                <a:ea typeface="Unbounded" pitchFamily="34" charset="-122"/>
                <a:cs typeface="Unbounded" pitchFamily="34" charset="-120"/>
              </a:rPr>
              <a:t>Sơ đồ Cơ sở dữ liệu</a:t>
            </a:r>
            <a:endParaRPr lang="en-US" sz="3450" dirty="0"/>
          </a:p>
        </p:txBody>
      </p:sp>
      <p:sp>
        <p:nvSpPr>
          <p:cNvPr id="3" name="Text 1"/>
          <p:cNvSpPr/>
          <p:nvPr/>
        </p:nvSpPr>
        <p:spPr>
          <a:xfrm>
            <a:off x="652939" y="1583888"/>
            <a:ext cx="13324523" cy="596979"/>
          </a:xfrm>
          <a:prstGeom prst="rect">
            <a:avLst/>
          </a:prstGeom>
          <a:noFill/>
          <a:ln/>
        </p:spPr>
        <p:txBody>
          <a:bodyPr wrap="squar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Cơ sở dữ liệu là trái tim của mọi hệ thống website. Để đảm bảo tính toàn vẹn và hiệu quả hoạt động, chúng tôi đã xây dựng một sơ đồ CSDL rõ ràng, bao gồm các bảng chính quản lý tất cả các khía cạnh của website bán sách:</a:t>
            </a:r>
            <a:endParaRPr lang="en-US" sz="1450" dirty="0"/>
          </a:p>
        </p:txBody>
      </p:sp>
      <p:sp>
        <p:nvSpPr>
          <p:cNvPr id="4" name="Shape 2"/>
          <p:cNvSpPr/>
          <p:nvPr/>
        </p:nvSpPr>
        <p:spPr>
          <a:xfrm>
            <a:off x="652939" y="2390656"/>
            <a:ext cx="4317087" cy="1700689"/>
          </a:xfrm>
          <a:prstGeom prst="roundRect">
            <a:avLst>
              <a:gd name="adj" fmla="val 1646"/>
            </a:avLst>
          </a:prstGeom>
          <a:solidFill>
            <a:srgbClr val="112836"/>
          </a:solidFill>
          <a:ln w="22860">
            <a:solidFill>
              <a:srgbClr val="49606E"/>
            </a:solidFill>
            <a:prstDash val="solid"/>
          </a:ln>
        </p:spPr>
      </p:sp>
      <p:sp>
        <p:nvSpPr>
          <p:cNvPr id="5" name="Text 3"/>
          <p:cNvSpPr/>
          <p:nvPr/>
        </p:nvSpPr>
        <p:spPr>
          <a:xfrm>
            <a:off x="862370" y="2600087"/>
            <a:ext cx="2194917" cy="274439"/>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Users</a:t>
            </a:r>
            <a:endParaRPr lang="en-US" sz="1700" dirty="0"/>
          </a:p>
        </p:txBody>
      </p:sp>
      <p:sp>
        <p:nvSpPr>
          <p:cNvPr id="6" name="Text 4"/>
          <p:cNvSpPr/>
          <p:nvPr/>
        </p:nvSpPr>
        <p:spPr>
          <a:xfrm>
            <a:off x="862370" y="2986445"/>
            <a:ext cx="3898225" cy="895469"/>
          </a:xfrm>
          <a:prstGeom prst="rect">
            <a:avLst/>
          </a:prstGeom>
          <a:noFill/>
          <a:ln/>
        </p:spPr>
        <p:txBody>
          <a:bodyPr wrap="squar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Lưu trữ thông tin chi tiết của người dùng, bao gồm thông tin đăng nhập, địa chỉ giao hàng, lịch sử mua sắm và vai trò (khách hàng, quản trị viên).</a:t>
            </a:r>
            <a:endParaRPr lang="en-US" sz="1450" dirty="0"/>
          </a:p>
        </p:txBody>
      </p:sp>
      <p:sp>
        <p:nvSpPr>
          <p:cNvPr id="7" name="Shape 5"/>
          <p:cNvSpPr/>
          <p:nvPr/>
        </p:nvSpPr>
        <p:spPr>
          <a:xfrm>
            <a:off x="5156597" y="2390656"/>
            <a:ext cx="4317087" cy="1700689"/>
          </a:xfrm>
          <a:prstGeom prst="roundRect">
            <a:avLst>
              <a:gd name="adj" fmla="val 1646"/>
            </a:avLst>
          </a:prstGeom>
          <a:solidFill>
            <a:srgbClr val="112836"/>
          </a:solidFill>
          <a:ln w="22860">
            <a:solidFill>
              <a:srgbClr val="49606E"/>
            </a:solidFill>
            <a:prstDash val="solid"/>
          </a:ln>
        </p:spPr>
      </p:sp>
      <p:sp>
        <p:nvSpPr>
          <p:cNvPr id="8" name="Text 6"/>
          <p:cNvSpPr/>
          <p:nvPr/>
        </p:nvSpPr>
        <p:spPr>
          <a:xfrm>
            <a:off x="5366028" y="2600087"/>
            <a:ext cx="2194917" cy="274439"/>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Books</a:t>
            </a:r>
            <a:endParaRPr lang="en-US" sz="1700" dirty="0"/>
          </a:p>
        </p:txBody>
      </p:sp>
      <p:sp>
        <p:nvSpPr>
          <p:cNvPr id="9" name="Text 7"/>
          <p:cNvSpPr/>
          <p:nvPr/>
        </p:nvSpPr>
        <p:spPr>
          <a:xfrm>
            <a:off x="5366028" y="2986445"/>
            <a:ext cx="3898225" cy="895469"/>
          </a:xfrm>
          <a:prstGeom prst="rect">
            <a:avLst/>
          </a:prstGeom>
          <a:noFill/>
          <a:ln/>
        </p:spPr>
        <p:txBody>
          <a:bodyPr wrap="squar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Quản lý toàn bộ thông tin về sách: tên sách, tác giả, nhà xuất bản, mô tả, giá cả, số lượng tồn kho và hình ảnh bìa sách.</a:t>
            </a:r>
            <a:endParaRPr lang="en-US" sz="1450" dirty="0"/>
          </a:p>
        </p:txBody>
      </p:sp>
      <p:sp>
        <p:nvSpPr>
          <p:cNvPr id="10" name="Shape 8"/>
          <p:cNvSpPr/>
          <p:nvPr/>
        </p:nvSpPr>
        <p:spPr>
          <a:xfrm>
            <a:off x="9660255" y="2390656"/>
            <a:ext cx="4317087" cy="1700689"/>
          </a:xfrm>
          <a:prstGeom prst="roundRect">
            <a:avLst>
              <a:gd name="adj" fmla="val 1646"/>
            </a:avLst>
          </a:prstGeom>
          <a:solidFill>
            <a:srgbClr val="112836"/>
          </a:solidFill>
          <a:ln w="22860">
            <a:solidFill>
              <a:srgbClr val="49606E"/>
            </a:solidFill>
            <a:prstDash val="solid"/>
          </a:ln>
        </p:spPr>
      </p:sp>
      <p:sp>
        <p:nvSpPr>
          <p:cNvPr id="11" name="Text 9"/>
          <p:cNvSpPr/>
          <p:nvPr/>
        </p:nvSpPr>
        <p:spPr>
          <a:xfrm>
            <a:off x="9869686" y="2600087"/>
            <a:ext cx="2194917" cy="274439"/>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Categories</a:t>
            </a:r>
            <a:endParaRPr lang="en-US" sz="1700" dirty="0"/>
          </a:p>
        </p:txBody>
      </p:sp>
      <p:sp>
        <p:nvSpPr>
          <p:cNvPr id="12" name="Text 10"/>
          <p:cNvSpPr/>
          <p:nvPr/>
        </p:nvSpPr>
        <p:spPr>
          <a:xfrm>
            <a:off x="9869686" y="2986445"/>
            <a:ext cx="3898225" cy="895469"/>
          </a:xfrm>
          <a:prstGeom prst="rect">
            <a:avLst/>
          </a:prstGeom>
          <a:noFill/>
          <a:ln/>
        </p:spPr>
        <p:txBody>
          <a:bodyPr wrap="squar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Phân loại sách theo các danh mục khác nhau (ví dụ: tiểu thuyết, khoa học, kinh tế) giúp người dùng dễ dàng tìm kiếm.</a:t>
            </a:r>
            <a:endParaRPr lang="en-US" sz="1450" dirty="0"/>
          </a:p>
        </p:txBody>
      </p:sp>
      <p:sp>
        <p:nvSpPr>
          <p:cNvPr id="13" name="Shape 11"/>
          <p:cNvSpPr/>
          <p:nvPr/>
        </p:nvSpPr>
        <p:spPr>
          <a:xfrm>
            <a:off x="652939" y="4277916"/>
            <a:ext cx="4317087" cy="1700689"/>
          </a:xfrm>
          <a:prstGeom prst="roundRect">
            <a:avLst>
              <a:gd name="adj" fmla="val 1646"/>
            </a:avLst>
          </a:prstGeom>
          <a:solidFill>
            <a:srgbClr val="112836"/>
          </a:solidFill>
          <a:ln w="22860">
            <a:solidFill>
              <a:srgbClr val="49606E"/>
            </a:solidFill>
            <a:prstDash val="solid"/>
          </a:ln>
        </p:spPr>
      </p:sp>
      <p:sp>
        <p:nvSpPr>
          <p:cNvPr id="14" name="Text 12"/>
          <p:cNvSpPr/>
          <p:nvPr/>
        </p:nvSpPr>
        <p:spPr>
          <a:xfrm>
            <a:off x="862370" y="4487347"/>
            <a:ext cx="2194917" cy="274439"/>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Orders</a:t>
            </a:r>
            <a:endParaRPr lang="en-US" sz="1700" dirty="0"/>
          </a:p>
        </p:txBody>
      </p:sp>
      <p:sp>
        <p:nvSpPr>
          <p:cNvPr id="15" name="Text 13"/>
          <p:cNvSpPr/>
          <p:nvPr/>
        </p:nvSpPr>
        <p:spPr>
          <a:xfrm>
            <a:off x="862370" y="4873704"/>
            <a:ext cx="3898225" cy="895469"/>
          </a:xfrm>
          <a:prstGeom prst="rect">
            <a:avLst/>
          </a:prstGeom>
          <a:noFill/>
          <a:ln/>
        </p:spPr>
        <p:txBody>
          <a:bodyPr wrap="squar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Theo dõi các đơn hàng được đặt: trạng thái đơn hàng, thông tin người nhận, ngày đặt hàng và tổng giá trị đơn hàng.</a:t>
            </a:r>
            <a:endParaRPr lang="en-US" sz="1450" dirty="0"/>
          </a:p>
        </p:txBody>
      </p:sp>
      <p:sp>
        <p:nvSpPr>
          <p:cNvPr id="16" name="Shape 14"/>
          <p:cNvSpPr/>
          <p:nvPr/>
        </p:nvSpPr>
        <p:spPr>
          <a:xfrm>
            <a:off x="5156597" y="4277916"/>
            <a:ext cx="4317087" cy="1700689"/>
          </a:xfrm>
          <a:prstGeom prst="roundRect">
            <a:avLst>
              <a:gd name="adj" fmla="val 1646"/>
            </a:avLst>
          </a:prstGeom>
          <a:solidFill>
            <a:srgbClr val="112836"/>
          </a:solidFill>
          <a:ln w="22860">
            <a:solidFill>
              <a:srgbClr val="49606E"/>
            </a:solidFill>
            <a:prstDash val="solid"/>
          </a:ln>
        </p:spPr>
      </p:sp>
      <p:sp>
        <p:nvSpPr>
          <p:cNvPr id="17" name="Text 15"/>
          <p:cNvSpPr/>
          <p:nvPr/>
        </p:nvSpPr>
        <p:spPr>
          <a:xfrm>
            <a:off x="5366028" y="4487347"/>
            <a:ext cx="2194917" cy="274439"/>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OrderDetails</a:t>
            </a:r>
            <a:endParaRPr lang="en-US" sz="1700" dirty="0"/>
          </a:p>
        </p:txBody>
      </p:sp>
      <p:sp>
        <p:nvSpPr>
          <p:cNvPr id="18" name="Text 16"/>
          <p:cNvSpPr/>
          <p:nvPr/>
        </p:nvSpPr>
        <p:spPr>
          <a:xfrm>
            <a:off x="5366028" y="4873704"/>
            <a:ext cx="3898225" cy="895469"/>
          </a:xfrm>
          <a:prstGeom prst="rect">
            <a:avLst/>
          </a:prstGeom>
          <a:noFill/>
          <a:ln/>
        </p:spPr>
        <p:txBody>
          <a:bodyPr wrap="squar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Chứa thông tin chi tiết từng sản phẩm trong mỗi đơn hàng, bao gồm ID sách, số lượng và giá tại thời điểm mua.</a:t>
            </a:r>
            <a:endParaRPr lang="en-US" sz="1450" dirty="0"/>
          </a:p>
        </p:txBody>
      </p:sp>
      <p:sp>
        <p:nvSpPr>
          <p:cNvPr id="19" name="Shape 17"/>
          <p:cNvSpPr/>
          <p:nvPr/>
        </p:nvSpPr>
        <p:spPr>
          <a:xfrm>
            <a:off x="9660255" y="4277916"/>
            <a:ext cx="4317087" cy="1700689"/>
          </a:xfrm>
          <a:prstGeom prst="roundRect">
            <a:avLst>
              <a:gd name="adj" fmla="val 1646"/>
            </a:avLst>
          </a:prstGeom>
          <a:solidFill>
            <a:srgbClr val="112836"/>
          </a:solidFill>
          <a:ln w="22860">
            <a:solidFill>
              <a:srgbClr val="49606E"/>
            </a:solidFill>
            <a:prstDash val="solid"/>
          </a:ln>
        </p:spPr>
      </p:sp>
      <p:sp>
        <p:nvSpPr>
          <p:cNvPr id="20" name="Text 18"/>
          <p:cNvSpPr/>
          <p:nvPr/>
        </p:nvSpPr>
        <p:spPr>
          <a:xfrm>
            <a:off x="9869686" y="4487347"/>
            <a:ext cx="2194917" cy="274439"/>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Reviews</a:t>
            </a:r>
            <a:endParaRPr lang="en-US" sz="1700" dirty="0"/>
          </a:p>
        </p:txBody>
      </p:sp>
      <p:sp>
        <p:nvSpPr>
          <p:cNvPr id="21" name="Text 19"/>
          <p:cNvSpPr/>
          <p:nvPr/>
        </p:nvSpPr>
        <p:spPr>
          <a:xfrm>
            <a:off x="9869686" y="4873704"/>
            <a:ext cx="3898225" cy="895469"/>
          </a:xfrm>
          <a:prstGeom prst="rect">
            <a:avLst/>
          </a:prstGeom>
          <a:noFill/>
          <a:ln/>
        </p:spPr>
        <p:txBody>
          <a:bodyPr wrap="squar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Lưu trữ các đánh giá và xếp hạng của người dùng về sản phẩm sách, bao gồm nội dung đánh giá và điểm số.</a:t>
            </a:r>
            <a:endParaRPr lang="en-US" sz="1450" dirty="0"/>
          </a:p>
        </p:txBody>
      </p:sp>
      <p:sp>
        <p:nvSpPr>
          <p:cNvPr id="22" name="Shape 20"/>
          <p:cNvSpPr/>
          <p:nvPr/>
        </p:nvSpPr>
        <p:spPr>
          <a:xfrm>
            <a:off x="652939" y="6165175"/>
            <a:ext cx="6568916" cy="1402199"/>
          </a:xfrm>
          <a:prstGeom prst="roundRect">
            <a:avLst>
              <a:gd name="adj" fmla="val 1996"/>
            </a:avLst>
          </a:prstGeom>
          <a:solidFill>
            <a:srgbClr val="112836"/>
          </a:solidFill>
          <a:ln w="22860">
            <a:solidFill>
              <a:srgbClr val="49606E"/>
            </a:solidFill>
            <a:prstDash val="solid"/>
          </a:ln>
        </p:spPr>
      </p:sp>
      <p:sp>
        <p:nvSpPr>
          <p:cNvPr id="23" name="Text 21"/>
          <p:cNvSpPr/>
          <p:nvPr/>
        </p:nvSpPr>
        <p:spPr>
          <a:xfrm>
            <a:off x="862370" y="6374606"/>
            <a:ext cx="2194917" cy="274439"/>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Promotions</a:t>
            </a:r>
            <a:endParaRPr lang="en-US" sz="1700" dirty="0"/>
          </a:p>
        </p:txBody>
      </p:sp>
      <p:sp>
        <p:nvSpPr>
          <p:cNvPr id="24" name="Text 22"/>
          <p:cNvSpPr/>
          <p:nvPr/>
        </p:nvSpPr>
        <p:spPr>
          <a:xfrm>
            <a:off x="862370" y="6760964"/>
            <a:ext cx="6150054" cy="596979"/>
          </a:xfrm>
          <a:prstGeom prst="rect">
            <a:avLst/>
          </a:prstGeom>
          <a:noFill/>
          <a:ln/>
        </p:spPr>
        <p:txBody>
          <a:bodyPr wrap="squar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Quản lý các chương trình khuyến mãi, mã giảm giá, thời gian áp dụng và điều kiện sử dụng.</a:t>
            </a:r>
            <a:endParaRPr lang="en-US" sz="1450" dirty="0"/>
          </a:p>
        </p:txBody>
      </p:sp>
      <p:sp>
        <p:nvSpPr>
          <p:cNvPr id="25" name="Shape 23"/>
          <p:cNvSpPr/>
          <p:nvPr/>
        </p:nvSpPr>
        <p:spPr>
          <a:xfrm>
            <a:off x="7408426" y="6165175"/>
            <a:ext cx="6568916" cy="1402199"/>
          </a:xfrm>
          <a:prstGeom prst="roundRect">
            <a:avLst>
              <a:gd name="adj" fmla="val 1996"/>
            </a:avLst>
          </a:prstGeom>
          <a:solidFill>
            <a:srgbClr val="112836"/>
          </a:solidFill>
          <a:ln w="22860">
            <a:solidFill>
              <a:srgbClr val="49606E"/>
            </a:solidFill>
            <a:prstDash val="solid"/>
          </a:ln>
        </p:spPr>
      </p:sp>
      <p:sp>
        <p:nvSpPr>
          <p:cNvPr id="26" name="Text 24"/>
          <p:cNvSpPr/>
          <p:nvPr/>
        </p:nvSpPr>
        <p:spPr>
          <a:xfrm>
            <a:off x="7617857" y="6374606"/>
            <a:ext cx="2194917" cy="274439"/>
          </a:xfrm>
          <a:prstGeom prst="rect">
            <a:avLst/>
          </a:prstGeom>
          <a:noFill/>
          <a:ln/>
        </p:spPr>
        <p:txBody>
          <a:bodyPr wrap="none" lIns="0" tIns="0" rIns="0" bIns="0" rtlCol="0" anchor="t"/>
          <a:lstStyle/>
          <a:p>
            <a:pPr algn="l" indent="0" marL="0">
              <a:lnSpc>
                <a:spcPts val="2150"/>
              </a:lnSpc>
              <a:buNone/>
            </a:pPr>
            <a:r>
              <a:rPr lang="en-US" sz="1700" dirty="0">
                <a:solidFill>
                  <a:srgbClr val="CAD6DE"/>
                </a:solidFill>
                <a:latin typeface="Unbounded" pitchFamily="34" charset="0"/>
                <a:ea typeface="Unbounded" pitchFamily="34" charset="-122"/>
                <a:cs typeface="Unbounded" pitchFamily="34" charset="-120"/>
              </a:rPr>
              <a:t>Chat</a:t>
            </a:r>
            <a:endParaRPr lang="en-US" sz="1700" dirty="0"/>
          </a:p>
        </p:txBody>
      </p:sp>
      <p:sp>
        <p:nvSpPr>
          <p:cNvPr id="27" name="Text 25"/>
          <p:cNvSpPr/>
          <p:nvPr/>
        </p:nvSpPr>
        <p:spPr>
          <a:xfrm>
            <a:off x="7617857" y="6760964"/>
            <a:ext cx="6150054" cy="596979"/>
          </a:xfrm>
          <a:prstGeom prst="rect">
            <a:avLst/>
          </a:prstGeom>
          <a:noFill/>
          <a:ln/>
        </p:spPr>
        <p:txBody>
          <a:bodyPr wrap="square" lIns="0" tIns="0" rIns="0" bIns="0" rtlCol="0" anchor="t"/>
          <a:lstStyle/>
          <a:p>
            <a:pPr algn="l" indent="0" marL="0">
              <a:lnSpc>
                <a:spcPts val="2350"/>
              </a:lnSpc>
              <a:buNone/>
            </a:pPr>
            <a:r>
              <a:rPr lang="en-US" sz="1450" dirty="0">
                <a:solidFill>
                  <a:srgbClr val="CAD6DE"/>
                </a:solidFill>
                <a:latin typeface="Cabin" pitchFamily="34" charset="0"/>
                <a:ea typeface="Cabin" pitchFamily="34" charset="-122"/>
                <a:cs typeface="Cabin" pitchFamily="34" charset="-120"/>
              </a:rPr>
              <a:t>Ghi lại lịch sử các cuộc trò chuyện giữa khách hàng và bộ phận hỗ trợ, đảm bảo theo dõi và giải quyết vấn đề hiệu quả.</a:t>
            </a:r>
            <a:endParaRPr lang="en-US" sz="1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433"/>
          </a:xfrm>
          <a:prstGeom prst="rect">
            <a:avLst/>
          </a:prstGeom>
        </p:spPr>
      </p:pic>
      <p:pic>
        <p:nvPicPr>
          <p:cNvPr id="3" name="Image 1" descr="preencoded.png">    </p:cNvPr>
          <p:cNvPicPr>
            <a:picLocks noChangeAspect="1"/>
          </p:cNvPicPr>
          <p:nvPr/>
        </p:nvPicPr>
        <p:blipFill>
          <a:blip r:embed="rId2"/>
          <a:stretch>
            <a:fillRect/>
          </a:stretch>
        </p:blipFill>
        <p:spPr>
          <a:xfrm>
            <a:off x="9851588" y="231219"/>
            <a:ext cx="4071223" cy="7767995"/>
          </a:xfrm>
          <a:prstGeom prst="rect">
            <a:avLst/>
          </a:prstGeom>
        </p:spPr>
      </p:pic>
      <p:sp>
        <p:nvSpPr>
          <p:cNvPr id="4" name="Text 0"/>
          <p:cNvSpPr/>
          <p:nvPr/>
        </p:nvSpPr>
        <p:spPr>
          <a:xfrm>
            <a:off x="647581" y="508754"/>
            <a:ext cx="5039320" cy="435293"/>
          </a:xfrm>
          <a:prstGeom prst="rect">
            <a:avLst/>
          </a:prstGeom>
          <a:noFill/>
          <a:ln/>
        </p:spPr>
        <p:txBody>
          <a:bodyPr wrap="none" lIns="0" tIns="0" rIns="0" bIns="0" rtlCol="0" anchor="t"/>
          <a:lstStyle/>
          <a:p>
            <a:pPr algn="l" indent="0" marL="0">
              <a:lnSpc>
                <a:spcPts val="3400"/>
              </a:lnSpc>
              <a:buNone/>
            </a:pPr>
            <a:r>
              <a:rPr lang="en-US" sz="2700" dirty="0">
                <a:solidFill>
                  <a:srgbClr val="FFFFFF"/>
                </a:solidFill>
                <a:latin typeface="Unbounded" pitchFamily="34" charset="0"/>
                <a:ea typeface="Unbounded" pitchFamily="34" charset="-122"/>
                <a:cs typeface="Unbounded" pitchFamily="34" charset="-120"/>
              </a:rPr>
              <a:t>Thiết kế giao diện (UI/UX)</a:t>
            </a:r>
            <a:endParaRPr lang="en-US" sz="2700" dirty="0"/>
          </a:p>
        </p:txBody>
      </p:sp>
      <p:sp>
        <p:nvSpPr>
          <p:cNvPr id="5" name="Text 1"/>
          <p:cNvSpPr/>
          <p:nvPr/>
        </p:nvSpPr>
        <p:spPr>
          <a:xfrm>
            <a:off x="647581" y="1221581"/>
            <a:ext cx="7848838" cy="295989"/>
          </a:xfrm>
          <a:prstGeom prst="rect">
            <a:avLst/>
          </a:prstGeom>
          <a:noFill/>
          <a:ln/>
        </p:spPr>
        <p:txBody>
          <a:bodyPr wrap="none" lIns="0" tIns="0" rIns="0" bIns="0" rtlCol="0" anchor="t"/>
          <a:lstStyle/>
          <a:p>
            <a:pPr algn="l" indent="0" marL="0">
              <a:lnSpc>
                <a:spcPts val="2300"/>
              </a:lnSpc>
              <a:buNone/>
            </a:pPr>
            <a:r>
              <a:rPr lang="en-US" sz="1450" dirty="0">
                <a:solidFill>
                  <a:srgbClr val="CAD6DE"/>
                </a:solidFill>
                <a:latin typeface="Cabin" pitchFamily="34" charset="0"/>
                <a:ea typeface="Cabin" pitchFamily="34" charset="-122"/>
                <a:cs typeface="Cabin" pitchFamily="34" charset="-120"/>
              </a:rPr>
              <a:t>Giao diện tối giản, nhất quán, dễ tiếp cận và hoàn toàn responsive trên mọi thiết bị.</a:t>
            </a:r>
            <a:endParaRPr lang="en-US" sz="1450" dirty="0"/>
          </a:p>
        </p:txBody>
      </p:sp>
      <p:pic>
        <p:nvPicPr>
          <p:cNvPr id="6" name="Image 2" descr="preencoded.png">    </p:cNvPr>
          <p:cNvPicPr>
            <a:picLocks noChangeAspect="1"/>
          </p:cNvPicPr>
          <p:nvPr/>
        </p:nvPicPr>
        <p:blipFill>
          <a:blip r:embed="rId3"/>
          <a:stretch>
            <a:fillRect/>
          </a:stretch>
        </p:blipFill>
        <p:spPr>
          <a:xfrm>
            <a:off x="1778198" y="1846183"/>
            <a:ext cx="1561028" cy="2775347"/>
          </a:xfrm>
          <a:prstGeom prst="rect">
            <a:avLst/>
          </a:prstGeom>
        </p:spPr>
      </p:pic>
      <p:pic>
        <p:nvPicPr>
          <p:cNvPr id="7" name="Image 3" descr="preencoded.png">    </p:cNvPr>
          <p:cNvPicPr>
            <a:picLocks noChangeAspect="1"/>
          </p:cNvPicPr>
          <p:nvPr/>
        </p:nvPicPr>
        <p:blipFill>
          <a:blip r:embed="rId4"/>
          <a:stretch>
            <a:fillRect/>
          </a:stretch>
        </p:blipFill>
        <p:spPr>
          <a:xfrm>
            <a:off x="3487222" y="1846183"/>
            <a:ext cx="3878461" cy="2775347"/>
          </a:xfrm>
          <a:prstGeom prst="rect">
            <a:avLst/>
          </a:prstGeom>
        </p:spPr>
      </p:pic>
      <p:pic>
        <p:nvPicPr>
          <p:cNvPr id="8" name="Image 4" descr="preencoded.png">    </p:cNvPr>
          <p:cNvPicPr>
            <a:picLocks noChangeAspect="1"/>
          </p:cNvPicPr>
          <p:nvPr/>
        </p:nvPicPr>
        <p:blipFill>
          <a:blip r:embed="rId5"/>
          <a:stretch>
            <a:fillRect/>
          </a:stretch>
        </p:blipFill>
        <p:spPr>
          <a:xfrm>
            <a:off x="2733318" y="4769525"/>
            <a:ext cx="3677245" cy="277534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99204" y="1547932"/>
            <a:ext cx="4887873" cy="5133618"/>
          </a:xfrm>
          <a:prstGeom prst="rect">
            <a:avLst/>
          </a:prstGeom>
        </p:spPr>
      </p:pic>
      <p:sp>
        <p:nvSpPr>
          <p:cNvPr id="4" name="Text 0"/>
          <p:cNvSpPr/>
          <p:nvPr/>
        </p:nvSpPr>
        <p:spPr>
          <a:xfrm>
            <a:off x="6324124" y="781169"/>
            <a:ext cx="6184463" cy="563285"/>
          </a:xfrm>
          <a:prstGeom prst="rect">
            <a:avLst/>
          </a:prstGeom>
          <a:noFill/>
          <a:ln/>
        </p:spPr>
        <p:txBody>
          <a:bodyPr wrap="none" lIns="0" tIns="0" rIns="0" bIns="0" rtlCol="0" anchor="t"/>
          <a:lstStyle/>
          <a:p>
            <a:pPr algn="l" indent="0" marL="0">
              <a:lnSpc>
                <a:spcPts val="4400"/>
              </a:lnSpc>
              <a:buNone/>
            </a:pPr>
            <a:r>
              <a:rPr lang="en-US" sz="3500" dirty="0">
                <a:solidFill>
                  <a:srgbClr val="FFFFFF"/>
                </a:solidFill>
                <a:latin typeface="Unbounded" pitchFamily="34" charset="0"/>
                <a:ea typeface="Unbounded" pitchFamily="34" charset="-122"/>
                <a:cs typeface="Unbounded" pitchFamily="34" charset="-120"/>
              </a:rPr>
              <a:t>Các luồng xử lý tự động</a:t>
            </a:r>
            <a:endParaRPr lang="en-US" sz="3500" dirty="0"/>
          </a:p>
        </p:txBody>
      </p:sp>
      <p:pic>
        <p:nvPicPr>
          <p:cNvPr id="5" name="Image 2" descr="preencoded.png">    </p:cNvPr>
          <p:cNvPicPr>
            <a:picLocks noChangeAspect="1"/>
          </p:cNvPicPr>
          <p:nvPr/>
        </p:nvPicPr>
        <p:blipFill>
          <a:blip r:embed="rId3"/>
          <a:stretch>
            <a:fillRect/>
          </a:stretch>
        </p:blipFill>
        <p:spPr>
          <a:xfrm>
            <a:off x="6324124" y="1703427"/>
            <a:ext cx="1196816" cy="1436251"/>
          </a:xfrm>
          <a:prstGeom prst="rect">
            <a:avLst/>
          </a:prstGeom>
        </p:spPr>
      </p:pic>
      <p:sp>
        <p:nvSpPr>
          <p:cNvPr id="6" name="Text 1"/>
          <p:cNvSpPr/>
          <p:nvPr/>
        </p:nvSpPr>
        <p:spPr>
          <a:xfrm>
            <a:off x="7760256" y="1942743"/>
            <a:ext cx="2928461"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Xác nhận hài lòng</a:t>
            </a:r>
            <a:endParaRPr lang="en-US" sz="2200" dirty="0"/>
          </a:p>
        </p:txBody>
      </p:sp>
      <p:sp>
        <p:nvSpPr>
          <p:cNvPr id="7" name="Text 2"/>
          <p:cNvSpPr/>
          <p:nvPr/>
        </p:nvSpPr>
        <p:spPr>
          <a:xfrm>
            <a:off x="7760256" y="2438281"/>
            <a:ext cx="6032421"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Đơn hàng hoàn thành &gt; 7 ngày, tự động xác nhận.</a:t>
            </a:r>
            <a:endParaRPr lang="en-US" sz="1850" dirty="0"/>
          </a:p>
        </p:txBody>
      </p:sp>
      <p:pic>
        <p:nvPicPr>
          <p:cNvPr id="8" name="Image 3" descr="preencoded.png">    </p:cNvPr>
          <p:cNvPicPr>
            <a:picLocks noChangeAspect="1"/>
          </p:cNvPicPr>
          <p:nvPr/>
        </p:nvPicPr>
        <p:blipFill>
          <a:blip r:embed="rId4"/>
          <a:stretch>
            <a:fillRect/>
          </a:stretch>
        </p:blipFill>
        <p:spPr>
          <a:xfrm>
            <a:off x="6324124" y="3139678"/>
            <a:ext cx="1196816" cy="1436251"/>
          </a:xfrm>
          <a:prstGeom prst="rect">
            <a:avLst/>
          </a:prstGeom>
        </p:spPr>
      </p:pic>
      <p:sp>
        <p:nvSpPr>
          <p:cNvPr id="9" name="Text 3"/>
          <p:cNvSpPr/>
          <p:nvPr/>
        </p:nvSpPr>
        <p:spPr>
          <a:xfrm>
            <a:off x="7760256" y="3378994"/>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Hủy đơn quá hạn</a:t>
            </a:r>
            <a:endParaRPr lang="en-US" sz="2200" dirty="0"/>
          </a:p>
        </p:txBody>
      </p:sp>
      <p:sp>
        <p:nvSpPr>
          <p:cNvPr id="10" name="Text 4"/>
          <p:cNvSpPr/>
          <p:nvPr/>
        </p:nvSpPr>
        <p:spPr>
          <a:xfrm>
            <a:off x="7760256" y="3874532"/>
            <a:ext cx="6032421"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Đơn "Chờ thanh toán" &gt; 24 giờ, tự động hủy.</a:t>
            </a:r>
            <a:endParaRPr lang="en-US" sz="1850" dirty="0"/>
          </a:p>
        </p:txBody>
      </p:sp>
      <p:pic>
        <p:nvPicPr>
          <p:cNvPr id="11" name="Image 4" descr="preencoded.png">    </p:cNvPr>
          <p:cNvPicPr>
            <a:picLocks noChangeAspect="1"/>
          </p:cNvPicPr>
          <p:nvPr/>
        </p:nvPicPr>
        <p:blipFill>
          <a:blip r:embed="rId5"/>
          <a:stretch>
            <a:fillRect/>
          </a:stretch>
        </p:blipFill>
        <p:spPr>
          <a:xfrm>
            <a:off x="6324124" y="4575929"/>
            <a:ext cx="1196816" cy="1436251"/>
          </a:xfrm>
          <a:prstGeom prst="rect">
            <a:avLst/>
          </a:prstGeom>
        </p:spPr>
      </p:pic>
      <p:sp>
        <p:nvSpPr>
          <p:cNvPr id="12" name="Text 5"/>
          <p:cNvSpPr/>
          <p:nvPr/>
        </p:nvSpPr>
        <p:spPr>
          <a:xfrm>
            <a:off x="7760256" y="4815245"/>
            <a:ext cx="2900482"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Cập nhật tồn kho</a:t>
            </a:r>
            <a:endParaRPr lang="en-US" sz="2200" dirty="0"/>
          </a:p>
        </p:txBody>
      </p:sp>
      <p:sp>
        <p:nvSpPr>
          <p:cNvPr id="13" name="Text 6"/>
          <p:cNvSpPr/>
          <p:nvPr/>
        </p:nvSpPr>
        <p:spPr>
          <a:xfrm>
            <a:off x="7760256" y="5310783"/>
            <a:ext cx="6032421"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Đồng bộ số lượng sản phẩm tức thời.</a:t>
            </a:r>
            <a:endParaRPr lang="en-US" sz="1850" dirty="0"/>
          </a:p>
        </p:txBody>
      </p:sp>
      <p:pic>
        <p:nvPicPr>
          <p:cNvPr id="14" name="Image 5" descr="preencoded.png">    </p:cNvPr>
          <p:cNvPicPr>
            <a:picLocks noChangeAspect="1"/>
          </p:cNvPicPr>
          <p:nvPr/>
        </p:nvPicPr>
        <p:blipFill>
          <a:blip r:embed="rId6"/>
          <a:stretch>
            <a:fillRect/>
          </a:stretch>
        </p:blipFill>
        <p:spPr>
          <a:xfrm>
            <a:off x="6324124" y="6012180"/>
            <a:ext cx="1196816" cy="1436251"/>
          </a:xfrm>
          <a:prstGeom prst="rect">
            <a:avLst/>
          </a:prstGeom>
        </p:spPr>
      </p:pic>
      <p:sp>
        <p:nvSpPr>
          <p:cNvPr id="15" name="Text 7"/>
          <p:cNvSpPr/>
          <p:nvPr/>
        </p:nvSpPr>
        <p:spPr>
          <a:xfrm>
            <a:off x="7760256" y="6251496"/>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Email thông báo</a:t>
            </a:r>
            <a:endParaRPr lang="en-US" sz="2200" dirty="0"/>
          </a:p>
        </p:txBody>
      </p:sp>
      <p:sp>
        <p:nvSpPr>
          <p:cNvPr id="16" name="Text 8"/>
          <p:cNvSpPr/>
          <p:nvPr/>
        </p:nvSpPr>
        <p:spPr>
          <a:xfrm>
            <a:off x="7760256" y="6747034"/>
            <a:ext cx="6032421"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Gửi xác nhận đặt hàng, hủy đơn, v.v.</a:t>
            </a:r>
            <a:endParaRPr lang="en-US" sz="18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965121"/>
            <a:ext cx="4646414" cy="563285"/>
          </a:xfrm>
          <a:prstGeom prst="rect">
            <a:avLst/>
          </a:prstGeom>
          <a:noFill/>
          <a:ln/>
        </p:spPr>
        <p:txBody>
          <a:bodyPr wrap="none" lIns="0" tIns="0" rIns="0" bIns="0" rtlCol="0" anchor="t"/>
          <a:lstStyle/>
          <a:p>
            <a:pPr algn="l" indent="0" marL="0">
              <a:lnSpc>
                <a:spcPts val="4400"/>
              </a:lnSpc>
              <a:buNone/>
            </a:pPr>
            <a:r>
              <a:rPr lang="en-US" sz="3500" dirty="0">
                <a:solidFill>
                  <a:srgbClr val="FFFFFF"/>
                </a:solidFill>
                <a:latin typeface="Unbounded" pitchFamily="34" charset="0"/>
                <a:ea typeface="Unbounded" pitchFamily="34" charset="-122"/>
                <a:cs typeface="Unbounded" pitchFamily="34" charset="-120"/>
              </a:rPr>
              <a:t>Kết quả đạt được</a:t>
            </a:r>
            <a:endParaRPr lang="en-US" sz="3500" dirty="0"/>
          </a:p>
        </p:txBody>
      </p:sp>
      <p:sp>
        <p:nvSpPr>
          <p:cNvPr id="4" name="Text 1"/>
          <p:cNvSpPr/>
          <p:nvPr/>
        </p:nvSpPr>
        <p:spPr>
          <a:xfrm>
            <a:off x="6324124" y="2007037"/>
            <a:ext cx="3584615" cy="634246"/>
          </a:xfrm>
          <a:prstGeom prst="rect">
            <a:avLst/>
          </a:prstGeom>
          <a:noFill/>
          <a:ln/>
        </p:spPr>
        <p:txBody>
          <a:bodyPr wrap="none" lIns="0" tIns="0" rIns="0" bIns="0" rtlCol="0" anchor="t"/>
          <a:lstStyle/>
          <a:p>
            <a:pPr algn="ctr" indent="0" marL="0">
              <a:lnSpc>
                <a:spcPts val="4950"/>
              </a:lnSpc>
              <a:buNone/>
            </a:pPr>
            <a:r>
              <a:rPr lang="en-US" sz="4950" dirty="0">
                <a:solidFill>
                  <a:srgbClr val="CAD6DE"/>
                </a:solidFill>
                <a:latin typeface="Unbounded" pitchFamily="34" charset="0"/>
                <a:ea typeface="Unbounded" pitchFamily="34" charset="-122"/>
                <a:cs typeface="Unbounded" pitchFamily="34" charset="-120"/>
              </a:rPr>
              <a:t>23</a:t>
            </a:r>
            <a:endParaRPr lang="en-US" sz="4950" dirty="0"/>
          </a:p>
        </p:txBody>
      </p:sp>
      <p:sp>
        <p:nvSpPr>
          <p:cNvPr id="5" name="Text 2"/>
          <p:cNvSpPr/>
          <p:nvPr/>
        </p:nvSpPr>
        <p:spPr>
          <a:xfrm>
            <a:off x="6708338" y="2940367"/>
            <a:ext cx="2816185" cy="351949"/>
          </a:xfrm>
          <a:prstGeom prst="rect">
            <a:avLst/>
          </a:prstGeom>
          <a:noFill/>
          <a:ln/>
        </p:spPr>
        <p:txBody>
          <a:bodyPr wrap="none" lIns="0" tIns="0" rIns="0" bIns="0" rtlCol="0" anchor="t"/>
          <a:lstStyle/>
          <a:p>
            <a:pPr algn="ctr" indent="0" marL="0">
              <a:lnSpc>
                <a:spcPts val="2750"/>
              </a:lnSpc>
              <a:buNone/>
            </a:pPr>
            <a:r>
              <a:rPr lang="en-US" sz="2200" dirty="0">
                <a:solidFill>
                  <a:srgbClr val="CAD6DE"/>
                </a:solidFill>
                <a:latin typeface="Unbounded" pitchFamily="34" charset="0"/>
                <a:ea typeface="Unbounded" pitchFamily="34" charset="-122"/>
                <a:cs typeface="Unbounded" pitchFamily="34" charset="-120"/>
              </a:rPr>
              <a:t>Bảng CSDL</a:t>
            </a:r>
            <a:endParaRPr lang="en-US" sz="2200" dirty="0"/>
          </a:p>
        </p:txBody>
      </p:sp>
      <p:sp>
        <p:nvSpPr>
          <p:cNvPr id="6" name="Text 3"/>
          <p:cNvSpPr/>
          <p:nvPr/>
        </p:nvSpPr>
        <p:spPr>
          <a:xfrm>
            <a:off x="6324124" y="3435906"/>
            <a:ext cx="3584615" cy="383024"/>
          </a:xfrm>
          <a:prstGeom prst="rect">
            <a:avLst/>
          </a:prstGeom>
          <a:noFill/>
          <a:ln/>
        </p:spPr>
        <p:txBody>
          <a:bodyPr wrap="none" lIns="0" tIns="0" rIns="0" bIns="0" rtlCol="0" anchor="t"/>
          <a:lstStyle/>
          <a:p>
            <a:pPr algn="ctr" indent="0" marL="0">
              <a:lnSpc>
                <a:spcPts val="3000"/>
              </a:lnSpc>
              <a:buNone/>
            </a:pPr>
            <a:r>
              <a:rPr lang="en-US" sz="1850" dirty="0">
                <a:solidFill>
                  <a:srgbClr val="CAD6DE"/>
                </a:solidFill>
                <a:latin typeface="Cabin" pitchFamily="34" charset="0"/>
                <a:ea typeface="Cabin" pitchFamily="34" charset="-122"/>
                <a:cs typeface="Cabin" pitchFamily="34" charset="-120"/>
              </a:rPr>
              <a:t>Đã chuẩn hóa.</a:t>
            </a:r>
            <a:endParaRPr lang="en-US" sz="1850" dirty="0"/>
          </a:p>
        </p:txBody>
      </p:sp>
      <p:sp>
        <p:nvSpPr>
          <p:cNvPr id="7" name="Text 4"/>
          <p:cNvSpPr/>
          <p:nvPr/>
        </p:nvSpPr>
        <p:spPr>
          <a:xfrm>
            <a:off x="10207943" y="2007037"/>
            <a:ext cx="3584734" cy="634246"/>
          </a:xfrm>
          <a:prstGeom prst="rect">
            <a:avLst/>
          </a:prstGeom>
          <a:noFill/>
          <a:ln/>
        </p:spPr>
        <p:txBody>
          <a:bodyPr wrap="none" lIns="0" tIns="0" rIns="0" bIns="0" rtlCol="0" anchor="t"/>
          <a:lstStyle/>
          <a:p>
            <a:pPr algn="ctr" indent="0" marL="0">
              <a:lnSpc>
                <a:spcPts val="4950"/>
              </a:lnSpc>
              <a:buNone/>
            </a:pPr>
            <a:r>
              <a:rPr lang="en-US" sz="4950" dirty="0">
                <a:solidFill>
                  <a:srgbClr val="CAD6DE"/>
                </a:solidFill>
                <a:latin typeface="Unbounded" pitchFamily="34" charset="0"/>
                <a:ea typeface="Unbounded" pitchFamily="34" charset="-122"/>
                <a:cs typeface="Unbounded" pitchFamily="34" charset="-120"/>
              </a:rPr>
              <a:t>80+</a:t>
            </a:r>
            <a:endParaRPr lang="en-US" sz="4950" dirty="0"/>
          </a:p>
        </p:txBody>
      </p:sp>
      <p:sp>
        <p:nvSpPr>
          <p:cNvPr id="8" name="Text 5"/>
          <p:cNvSpPr/>
          <p:nvPr/>
        </p:nvSpPr>
        <p:spPr>
          <a:xfrm>
            <a:off x="10592157" y="2940367"/>
            <a:ext cx="2816185" cy="351949"/>
          </a:xfrm>
          <a:prstGeom prst="rect">
            <a:avLst/>
          </a:prstGeom>
          <a:noFill/>
          <a:ln/>
        </p:spPr>
        <p:txBody>
          <a:bodyPr wrap="none" lIns="0" tIns="0" rIns="0" bIns="0" rtlCol="0" anchor="t"/>
          <a:lstStyle/>
          <a:p>
            <a:pPr algn="ctr" indent="0" marL="0">
              <a:lnSpc>
                <a:spcPts val="2750"/>
              </a:lnSpc>
              <a:buNone/>
            </a:pPr>
            <a:r>
              <a:rPr lang="en-US" sz="2200" dirty="0">
                <a:solidFill>
                  <a:srgbClr val="CAD6DE"/>
                </a:solidFill>
                <a:latin typeface="Unbounded" pitchFamily="34" charset="0"/>
                <a:ea typeface="Unbounded" pitchFamily="34" charset="-122"/>
                <a:cs typeface="Unbounded" pitchFamily="34" charset="-120"/>
              </a:rPr>
              <a:t>Tệp PHP</a:t>
            </a:r>
            <a:endParaRPr lang="en-US" sz="2200" dirty="0"/>
          </a:p>
        </p:txBody>
      </p:sp>
      <p:sp>
        <p:nvSpPr>
          <p:cNvPr id="9" name="Text 6"/>
          <p:cNvSpPr/>
          <p:nvPr/>
        </p:nvSpPr>
        <p:spPr>
          <a:xfrm>
            <a:off x="10207943" y="3435906"/>
            <a:ext cx="3584734" cy="383024"/>
          </a:xfrm>
          <a:prstGeom prst="rect">
            <a:avLst/>
          </a:prstGeom>
          <a:noFill/>
          <a:ln/>
        </p:spPr>
        <p:txBody>
          <a:bodyPr wrap="none" lIns="0" tIns="0" rIns="0" bIns="0" rtlCol="0" anchor="t"/>
          <a:lstStyle/>
          <a:p>
            <a:pPr algn="ctr" indent="0" marL="0">
              <a:lnSpc>
                <a:spcPts val="3000"/>
              </a:lnSpc>
              <a:buNone/>
            </a:pPr>
            <a:r>
              <a:rPr lang="en-US" sz="1850" dirty="0">
                <a:solidFill>
                  <a:srgbClr val="CAD6DE"/>
                </a:solidFill>
                <a:latin typeface="Cabin" pitchFamily="34" charset="0"/>
                <a:ea typeface="Cabin" pitchFamily="34" charset="-122"/>
                <a:cs typeface="Cabin" pitchFamily="34" charset="-120"/>
              </a:rPr>
              <a:t>Mã nguồn.</a:t>
            </a:r>
            <a:endParaRPr lang="en-US" sz="1850" dirty="0"/>
          </a:p>
        </p:txBody>
      </p:sp>
      <p:sp>
        <p:nvSpPr>
          <p:cNvPr id="10" name="Text 7"/>
          <p:cNvSpPr/>
          <p:nvPr/>
        </p:nvSpPr>
        <p:spPr>
          <a:xfrm>
            <a:off x="6324124" y="4417338"/>
            <a:ext cx="3584615" cy="634246"/>
          </a:xfrm>
          <a:prstGeom prst="rect">
            <a:avLst/>
          </a:prstGeom>
          <a:noFill/>
          <a:ln/>
        </p:spPr>
        <p:txBody>
          <a:bodyPr wrap="none" lIns="0" tIns="0" rIns="0" bIns="0" rtlCol="0" anchor="t"/>
          <a:lstStyle/>
          <a:p>
            <a:pPr algn="ctr" indent="0" marL="0">
              <a:lnSpc>
                <a:spcPts val="4950"/>
              </a:lnSpc>
              <a:buNone/>
            </a:pPr>
            <a:r>
              <a:rPr lang="en-US" sz="4950" dirty="0">
                <a:solidFill>
                  <a:srgbClr val="CAD6DE"/>
                </a:solidFill>
                <a:latin typeface="Unbounded" pitchFamily="34" charset="0"/>
                <a:ea typeface="Unbounded" pitchFamily="34" charset="-122"/>
                <a:cs typeface="Unbounded" pitchFamily="34" charset="-120"/>
              </a:rPr>
              <a:t>50</a:t>
            </a:r>
            <a:endParaRPr lang="en-US" sz="4950" dirty="0"/>
          </a:p>
        </p:txBody>
      </p:sp>
      <p:sp>
        <p:nvSpPr>
          <p:cNvPr id="11" name="Text 8"/>
          <p:cNvSpPr/>
          <p:nvPr/>
        </p:nvSpPr>
        <p:spPr>
          <a:xfrm>
            <a:off x="6708338" y="5350669"/>
            <a:ext cx="2816185" cy="351949"/>
          </a:xfrm>
          <a:prstGeom prst="rect">
            <a:avLst/>
          </a:prstGeom>
          <a:noFill/>
          <a:ln/>
        </p:spPr>
        <p:txBody>
          <a:bodyPr wrap="none" lIns="0" tIns="0" rIns="0" bIns="0" rtlCol="0" anchor="t"/>
          <a:lstStyle/>
          <a:p>
            <a:pPr algn="ctr" indent="0" marL="0">
              <a:lnSpc>
                <a:spcPts val="2750"/>
              </a:lnSpc>
              <a:buNone/>
            </a:pPr>
            <a:r>
              <a:rPr lang="en-US" sz="2200" dirty="0">
                <a:solidFill>
                  <a:srgbClr val="CAD6DE"/>
                </a:solidFill>
                <a:latin typeface="Unbounded" pitchFamily="34" charset="0"/>
                <a:ea typeface="Unbounded" pitchFamily="34" charset="-122"/>
                <a:cs typeface="Unbounded" pitchFamily="34" charset="-120"/>
              </a:rPr>
              <a:t>Sản phẩm mẫu</a:t>
            </a:r>
            <a:endParaRPr lang="en-US" sz="2200" dirty="0"/>
          </a:p>
        </p:txBody>
      </p:sp>
      <p:sp>
        <p:nvSpPr>
          <p:cNvPr id="12" name="Text 9"/>
          <p:cNvSpPr/>
          <p:nvPr/>
        </p:nvSpPr>
        <p:spPr>
          <a:xfrm>
            <a:off x="6324124" y="5846207"/>
            <a:ext cx="3584615" cy="383024"/>
          </a:xfrm>
          <a:prstGeom prst="rect">
            <a:avLst/>
          </a:prstGeom>
          <a:noFill/>
          <a:ln/>
        </p:spPr>
        <p:txBody>
          <a:bodyPr wrap="none" lIns="0" tIns="0" rIns="0" bIns="0" rtlCol="0" anchor="t"/>
          <a:lstStyle/>
          <a:p>
            <a:pPr algn="ctr" indent="0" marL="0">
              <a:lnSpc>
                <a:spcPts val="3000"/>
              </a:lnSpc>
              <a:buNone/>
            </a:pPr>
            <a:r>
              <a:rPr lang="en-US" sz="1850" dirty="0">
                <a:solidFill>
                  <a:srgbClr val="CAD6DE"/>
                </a:solidFill>
                <a:latin typeface="Cabin" pitchFamily="34" charset="0"/>
                <a:ea typeface="Cabin" pitchFamily="34" charset="-122"/>
                <a:cs typeface="Cabin" pitchFamily="34" charset="-120"/>
              </a:rPr>
              <a:t>Sách.</a:t>
            </a:r>
            <a:endParaRPr lang="en-US" sz="1850" dirty="0"/>
          </a:p>
        </p:txBody>
      </p:sp>
      <p:sp>
        <p:nvSpPr>
          <p:cNvPr id="13" name="Text 10"/>
          <p:cNvSpPr/>
          <p:nvPr/>
        </p:nvSpPr>
        <p:spPr>
          <a:xfrm>
            <a:off x="10207943" y="4417338"/>
            <a:ext cx="3584734" cy="634246"/>
          </a:xfrm>
          <a:prstGeom prst="rect">
            <a:avLst/>
          </a:prstGeom>
          <a:noFill/>
          <a:ln/>
        </p:spPr>
        <p:txBody>
          <a:bodyPr wrap="none" lIns="0" tIns="0" rIns="0" bIns="0" rtlCol="0" anchor="t"/>
          <a:lstStyle/>
          <a:p>
            <a:pPr algn="ctr" indent="0" marL="0">
              <a:lnSpc>
                <a:spcPts val="4950"/>
              </a:lnSpc>
              <a:buNone/>
            </a:pPr>
            <a:r>
              <a:rPr lang="en-US" sz="4950" dirty="0">
                <a:solidFill>
                  <a:srgbClr val="CAD6DE"/>
                </a:solidFill>
                <a:latin typeface="Unbounded" pitchFamily="34" charset="0"/>
                <a:ea typeface="Unbounded" pitchFamily="34" charset="-122"/>
                <a:cs typeface="Unbounded" pitchFamily="34" charset="-120"/>
              </a:rPr>
              <a:t>15,000+</a:t>
            </a:r>
            <a:endParaRPr lang="en-US" sz="4950" dirty="0"/>
          </a:p>
        </p:txBody>
      </p:sp>
      <p:sp>
        <p:nvSpPr>
          <p:cNvPr id="14" name="Text 11"/>
          <p:cNvSpPr/>
          <p:nvPr/>
        </p:nvSpPr>
        <p:spPr>
          <a:xfrm>
            <a:off x="10592157" y="5350669"/>
            <a:ext cx="2816185" cy="351949"/>
          </a:xfrm>
          <a:prstGeom prst="rect">
            <a:avLst/>
          </a:prstGeom>
          <a:noFill/>
          <a:ln/>
        </p:spPr>
        <p:txBody>
          <a:bodyPr wrap="none" lIns="0" tIns="0" rIns="0" bIns="0" rtlCol="0" anchor="t"/>
          <a:lstStyle/>
          <a:p>
            <a:pPr algn="ctr" indent="0" marL="0">
              <a:lnSpc>
                <a:spcPts val="2750"/>
              </a:lnSpc>
              <a:buNone/>
            </a:pPr>
            <a:r>
              <a:rPr lang="en-US" sz="2200" dirty="0">
                <a:solidFill>
                  <a:srgbClr val="CAD6DE"/>
                </a:solidFill>
                <a:latin typeface="Unbounded" pitchFamily="34" charset="0"/>
                <a:ea typeface="Unbounded" pitchFamily="34" charset="-122"/>
                <a:cs typeface="Unbounded" pitchFamily="34" charset="-120"/>
              </a:rPr>
              <a:t>Dòng code</a:t>
            </a:r>
            <a:endParaRPr lang="en-US" sz="2200" dirty="0"/>
          </a:p>
        </p:txBody>
      </p:sp>
      <p:sp>
        <p:nvSpPr>
          <p:cNvPr id="15" name="Text 12"/>
          <p:cNvSpPr/>
          <p:nvPr/>
        </p:nvSpPr>
        <p:spPr>
          <a:xfrm>
            <a:off x="10207943" y="5846207"/>
            <a:ext cx="3584734" cy="383024"/>
          </a:xfrm>
          <a:prstGeom prst="rect">
            <a:avLst/>
          </a:prstGeom>
          <a:noFill/>
          <a:ln/>
        </p:spPr>
        <p:txBody>
          <a:bodyPr wrap="none" lIns="0" tIns="0" rIns="0" bIns="0" rtlCol="0" anchor="t"/>
          <a:lstStyle/>
          <a:p>
            <a:pPr algn="ctr" indent="0" marL="0">
              <a:lnSpc>
                <a:spcPts val="3000"/>
              </a:lnSpc>
              <a:buNone/>
            </a:pPr>
            <a:r>
              <a:rPr lang="en-US" sz="1850" dirty="0">
                <a:solidFill>
                  <a:srgbClr val="CAD6DE"/>
                </a:solidFill>
                <a:latin typeface="Cabin" pitchFamily="34" charset="0"/>
                <a:ea typeface="Cabin" pitchFamily="34" charset="-122"/>
                <a:cs typeface="Cabin" pitchFamily="34" charset="-120"/>
              </a:rPr>
              <a:t>Tổng cộng.</a:t>
            </a:r>
            <a:endParaRPr lang="en-US" sz="1850" dirty="0"/>
          </a:p>
        </p:txBody>
      </p:sp>
      <p:sp>
        <p:nvSpPr>
          <p:cNvPr id="16" name="Text 13"/>
          <p:cNvSpPr/>
          <p:nvPr/>
        </p:nvSpPr>
        <p:spPr>
          <a:xfrm>
            <a:off x="6324124" y="6498431"/>
            <a:ext cx="7468553"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Hệ thống hoạt động ổn định, đáp ứng đầy đủ các chức năng đề ra, đảm bảo bảo mật và giao diện responsive.</a:t>
            </a:r>
            <a:endParaRPr lang="en-US" sz="18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1647" y="638294"/>
            <a:ext cx="7560707" cy="1064419"/>
          </a:xfrm>
          <a:prstGeom prst="rect">
            <a:avLst/>
          </a:prstGeom>
          <a:noFill/>
          <a:ln/>
        </p:spPr>
        <p:txBody>
          <a:bodyPr wrap="square" lIns="0" tIns="0" rIns="0" bIns="0" rtlCol="0" anchor="t"/>
          <a:lstStyle/>
          <a:p>
            <a:pPr algn="l" indent="0" marL="0">
              <a:lnSpc>
                <a:spcPts val="4150"/>
              </a:lnSpc>
              <a:buNone/>
            </a:pPr>
            <a:r>
              <a:rPr lang="en-US" sz="3350" dirty="0">
                <a:solidFill>
                  <a:srgbClr val="FFFFFF"/>
                </a:solidFill>
                <a:latin typeface="Unbounded" pitchFamily="34" charset="0"/>
                <a:ea typeface="Unbounded" pitchFamily="34" charset="-122"/>
                <a:cs typeface="Unbounded" pitchFamily="34" charset="-120"/>
              </a:rPr>
              <a:t>Những Hạn Chế và Thách Thức</a:t>
            </a:r>
            <a:endParaRPr lang="en-US" sz="3350" dirty="0"/>
          </a:p>
        </p:txBody>
      </p:sp>
      <p:sp>
        <p:nvSpPr>
          <p:cNvPr id="4" name="Text 1"/>
          <p:cNvSpPr/>
          <p:nvPr/>
        </p:nvSpPr>
        <p:spPr>
          <a:xfrm>
            <a:off x="791647" y="2041922"/>
            <a:ext cx="7560707" cy="723900"/>
          </a:xfrm>
          <a:prstGeom prst="rect">
            <a:avLst/>
          </a:prstGeom>
          <a:noFill/>
          <a:ln/>
        </p:spPr>
        <p:txBody>
          <a:bodyPr wrap="squar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Trong quá trình phát triển và triển khai dự án, emem đã nhận thấy một số hạn chế và thách thức cần được cải thiện để tối ưu hệ thống:</a:t>
            </a:r>
            <a:endParaRPr lang="en-US" sz="1750" dirty="0"/>
          </a:p>
        </p:txBody>
      </p:sp>
      <p:sp>
        <p:nvSpPr>
          <p:cNvPr id="5" name="Shape 2"/>
          <p:cNvSpPr/>
          <p:nvPr/>
        </p:nvSpPr>
        <p:spPr>
          <a:xfrm>
            <a:off x="791647" y="3020258"/>
            <a:ext cx="3667244" cy="2700695"/>
          </a:xfrm>
          <a:prstGeom prst="roundRect">
            <a:avLst>
              <a:gd name="adj" fmla="val 1256"/>
            </a:avLst>
          </a:prstGeom>
          <a:solidFill>
            <a:srgbClr val="304755"/>
          </a:solidFill>
          <a:ln/>
        </p:spPr>
      </p:sp>
      <p:sp>
        <p:nvSpPr>
          <p:cNvPr id="6" name="Text 3"/>
          <p:cNvSpPr/>
          <p:nvPr/>
        </p:nvSpPr>
        <p:spPr>
          <a:xfrm>
            <a:off x="1017746" y="3246358"/>
            <a:ext cx="3215045" cy="665083"/>
          </a:xfrm>
          <a:prstGeom prst="rect">
            <a:avLst/>
          </a:prstGeom>
          <a:noFill/>
          <a:ln/>
        </p:spPr>
        <p:txBody>
          <a:bodyPr wrap="square" lIns="0" tIns="0" rIns="0" bIns="0" rtlCol="0" anchor="t"/>
          <a:lstStyle/>
          <a:p>
            <a:pPr algn="l" indent="0" marL="0">
              <a:lnSpc>
                <a:spcPts val="2600"/>
              </a:lnSpc>
              <a:buNone/>
            </a:pPr>
            <a:r>
              <a:rPr lang="en-US" sz="2050" dirty="0">
                <a:solidFill>
                  <a:srgbClr val="CAD6DE"/>
                </a:solidFill>
                <a:latin typeface="Unbounded" pitchFamily="34" charset="0"/>
                <a:ea typeface="Unbounded" pitchFamily="34" charset="-122"/>
                <a:cs typeface="Unbounded" pitchFamily="34" charset="-120"/>
              </a:rPr>
              <a:t>Tối ưu hiệu suất &amp; Tốc độ</a:t>
            </a:r>
            <a:endParaRPr lang="en-US" sz="2050" dirty="0"/>
          </a:p>
        </p:txBody>
      </p:sp>
      <p:sp>
        <p:nvSpPr>
          <p:cNvPr id="7" name="Text 4"/>
          <p:cNvSpPr/>
          <p:nvPr/>
        </p:nvSpPr>
        <p:spPr>
          <a:xfrm>
            <a:off x="1017746" y="4047053"/>
            <a:ext cx="3215045" cy="1447800"/>
          </a:xfrm>
          <a:prstGeom prst="rect">
            <a:avLst/>
          </a:prstGeom>
          <a:noFill/>
          <a:ln/>
        </p:spPr>
        <p:txBody>
          <a:bodyPr wrap="squar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Đảm bảo tốc độ tải trang nhanh và phản hồi tức thì cho người dùng, đặc biệt khi lượng truy cập lớn.</a:t>
            </a:r>
            <a:endParaRPr lang="en-US" sz="1750" dirty="0"/>
          </a:p>
        </p:txBody>
      </p:sp>
      <p:sp>
        <p:nvSpPr>
          <p:cNvPr id="8" name="Shape 5"/>
          <p:cNvSpPr/>
          <p:nvPr/>
        </p:nvSpPr>
        <p:spPr>
          <a:xfrm>
            <a:off x="4684990" y="3020258"/>
            <a:ext cx="3667363" cy="2700695"/>
          </a:xfrm>
          <a:prstGeom prst="roundRect">
            <a:avLst>
              <a:gd name="adj" fmla="val 1256"/>
            </a:avLst>
          </a:prstGeom>
          <a:solidFill>
            <a:srgbClr val="304755"/>
          </a:solidFill>
          <a:ln/>
        </p:spPr>
      </p:sp>
      <p:sp>
        <p:nvSpPr>
          <p:cNvPr id="9" name="Text 6"/>
          <p:cNvSpPr/>
          <p:nvPr/>
        </p:nvSpPr>
        <p:spPr>
          <a:xfrm>
            <a:off x="4911090" y="3246358"/>
            <a:ext cx="2660928" cy="332542"/>
          </a:xfrm>
          <a:prstGeom prst="rect">
            <a:avLst/>
          </a:prstGeom>
          <a:noFill/>
          <a:ln/>
        </p:spPr>
        <p:txBody>
          <a:bodyPr wrap="none" lIns="0" tIns="0" rIns="0" bIns="0" rtlCol="0" anchor="t"/>
          <a:lstStyle/>
          <a:p>
            <a:pPr algn="l" indent="0" marL="0">
              <a:lnSpc>
                <a:spcPts val="2600"/>
              </a:lnSpc>
              <a:buNone/>
            </a:pPr>
            <a:r>
              <a:rPr lang="en-US" sz="2050" dirty="0">
                <a:solidFill>
                  <a:srgbClr val="CAD6DE"/>
                </a:solidFill>
                <a:latin typeface="Unbounded" pitchFamily="34" charset="0"/>
                <a:ea typeface="Unbounded" pitchFamily="34" charset="-122"/>
                <a:cs typeface="Unbounded" pitchFamily="34" charset="-120"/>
              </a:rPr>
              <a:t>Bảo mật dữ liệu</a:t>
            </a:r>
            <a:endParaRPr lang="en-US" sz="2050" dirty="0"/>
          </a:p>
        </p:txBody>
      </p:sp>
      <p:sp>
        <p:nvSpPr>
          <p:cNvPr id="10" name="Text 7"/>
          <p:cNvSpPr/>
          <p:nvPr/>
        </p:nvSpPr>
        <p:spPr>
          <a:xfrm>
            <a:off x="4911090" y="3714512"/>
            <a:ext cx="3215164" cy="1447800"/>
          </a:xfrm>
          <a:prstGeom prst="rect">
            <a:avLst/>
          </a:prstGeom>
          <a:noFill/>
          <a:ln/>
        </p:spPr>
        <p:txBody>
          <a:bodyPr wrap="squar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Nâng cao các biện pháp bảo mật để bảo vệ thông tin cá nhân và giao dịch của khách hàng khỏi các mối đe dọa mạng.</a:t>
            </a:r>
            <a:endParaRPr lang="en-US" sz="1750" dirty="0"/>
          </a:p>
        </p:txBody>
      </p:sp>
      <p:sp>
        <p:nvSpPr>
          <p:cNvPr id="11" name="Shape 8"/>
          <p:cNvSpPr/>
          <p:nvPr/>
        </p:nvSpPr>
        <p:spPr>
          <a:xfrm>
            <a:off x="791647" y="5947053"/>
            <a:ext cx="7560707" cy="1644253"/>
          </a:xfrm>
          <a:prstGeom prst="roundRect">
            <a:avLst>
              <a:gd name="adj" fmla="val 2063"/>
            </a:avLst>
          </a:prstGeom>
          <a:solidFill>
            <a:srgbClr val="304755"/>
          </a:solidFill>
          <a:ln/>
        </p:spPr>
      </p:sp>
      <p:sp>
        <p:nvSpPr>
          <p:cNvPr id="12" name="Text 9"/>
          <p:cNvSpPr/>
          <p:nvPr/>
        </p:nvSpPr>
        <p:spPr>
          <a:xfrm>
            <a:off x="1017746" y="6173153"/>
            <a:ext cx="2940010" cy="332542"/>
          </a:xfrm>
          <a:prstGeom prst="rect">
            <a:avLst/>
          </a:prstGeom>
          <a:noFill/>
          <a:ln/>
        </p:spPr>
        <p:txBody>
          <a:bodyPr wrap="none" lIns="0" tIns="0" rIns="0" bIns="0" rtlCol="0" anchor="t"/>
          <a:lstStyle/>
          <a:p>
            <a:pPr algn="l" indent="0" marL="0">
              <a:lnSpc>
                <a:spcPts val="2600"/>
              </a:lnSpc>
              <a:buNone/>
            </a:pPr>
            <a:r>
              <a:rPr lang="en-US" sz="2050" dirty="0">
                <a:solidFill>
                  <a:srgbClr val="CAD6DE"/>
                </a:solidFill>
                <a:latin typeface="Unbounded" pitchFamily="34" charset="0"/>
                <a:ea typeface="Unbounded" pitchFamily="34" charset="-122"/>
                <a:cs typeface="Unbounded" pitchFamily="34" charset="-120"/>
              </a:rPr>
              <a:t>Tính năng mở rộng</a:t>
            </a:r>
            <a:endParaRPr lang="en-US" sz="2050" dirty="0"/>
          </a:p>
        </p:txBody>
      </p:sp>
      <p:sp>
        <p:nvSpPr>
          <p:cNvPr id="13" name="Text 10"/>
          <p:cNvSpPr/>
          <p:nvPr/>
        </p:nvSpPr>
        <p:spPr>
          <a:xfrm>
            <a:off x="1017746" y="6641306"/>
            <a:ext cx="7108508" cy="723900"/>
          </a:xfrm>
          <a:prstGeom prst="rect">
            <a:avLst/>
          </a:prstGeom>
          <a:noFill/>
          <a:ln/>
        </p:spPr>
        <p:txBody>
          <a:bodyPr wrap="square" lIns="0" tIns="0" rIns="0" bIns="0" rtlCol="0" anchor="t"/>
          <a:lstStyle/>
          <a:p>
            <a:pPr algn="l" indent="0" marL="0">
              <a:lnSpc>
                <a:spcPts val="2800"/>
              </a:lnSpc>
              <a:buNone/>
            </a:pPr>
            <a:r>
              <a:rPr lang="en-US" sz="1750" dirty="0">
                <a:solidFill>
                  <a:srgbClr val="CAD6DE"/>
                </a:solidFill>
                <a:latin typeface="Cabin" pitchFamily="34" charset="0"/>
                <a:ea typeface="Cabin" pitchFamily="34" charset="-122"/>
                <a:cs typeface="Cabin" pitchFamily="34" charset="-120"/>
              </a:rPr>
              <a:t>Chuẩn bị hệ thống cho việc tích hợp thêm các tính năng phức tạp như gợi ý sản phẩm thông minh hay tích hợp sâu với các nền tảng xã hội.</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16399" y="562808"/>
            <a:ext cx="6284000" cy="481608"/>
          </a:xfrm>
          <a:prstGeom prst="rect">
            <a:avLst/>
          </a:prstGeom>
          <a:noFill/>
          <a:ln/>
        </p:spPr>
        <p:txBody>
          <a:bodyPr wrap="none" lIns="0" tIns="0" rIns="0" bIns="0" rtlCol="0" anchor="t"/>
          <a:lstStyle/>
          <a:p>
            <a:pPr algn="l" indent="0" marL="0">
              <a:lnSpc>
                <a:spcPts val="3750"/>
              </a:lnSpc>
              <a:buNone/>
            </a:pPr>
            <a:r>
              <a:rPr lang="en-US" sz="3000" dirty="0">
                <a:solidFill>
                  <a:srgbClr val="FFFFFF"/>
                </a:solidFill>
                <a:latin typeface="Unbounded" pitchFamily="34" charset="0"/>
                <a:ea typeface="Unbounded" pitchFamily="34" charset="-122"/>
                <a:cs typeface="Unbounded" pitchFamily="34" charset="-120"/>
              </a:rPr>
              <a:t>Kết luận &amp; Hướng phát triển</a:t>
            </a:r>
            <a:endParaRPr lang="en-US" sz="3000" dirty="0"/>
          </a:p>
        </p:txBody>
      </p:sp>
      <p:sp>
        <p:nvSpPr>
          <p:cNvPr id="3" name="Text 1"/>
          <p:cNvSpPr/>
          <p:nvPr/>
        </p:nvSpPr>
        <p:spPr>
          <a:xfrm>
            <a:off x="716399" y="1556028"/>
            <a:ext cx="2889766" cy="361117"/>
          </a:xfrm>
          <a:prstGeom prst="rect">
            <a:avLst/>
          </a:prstGeom>
          <a:noFill/>
          <a:ln/>
        </p:spPr>
        <p:txBody>
          <a:bodyPr wrap="none" lIns="0" tIns="0" rIns="0" bIns="0" rtlCol="0" anchor="t"/>
          <a:lstStyle/>
          <a:p>
            <a:pPr algn="l" indent="0" marL="0">
              <a:lnSpc>
                <a:spcPts val="2800"/>
              </a:lnSpc>
              <a:buNone/>
            </a:pPr>
            <a:r>
              <a:rPr lang="en-US" sz="2250" dirty="0">
                <a:solidFill>
                  <a:srgbClr val="FFFFFF"/>
                </a:solidFill>
                <a:latin typeface="Unbounded" pitchFamily="34" charset="0"/>
                <a:ea typeface="Unbounded" pitchFamily="34" charset="-122"/>
                <a:cs typeface="Unbounded" pitchFamily="34" charset="-120"/>
              </a:rPr>
              <a:t>Kết luận</a:t>
            </a:r>
            <a:endParaRPr lang="en-US" sz="2250" dirty="0"/>
          </a:p>
        </p:txBody>
      </p:sp>
      <p:sp>
        <p:nvSpPr>
          <p:cNvPr id="4" name="Text 2"/>
          <p:cNvSpPr/>
          <p:nvPr/>
        </p:nvSpPr>
        <p:spPr>
          <a:xfrm>
            <a:off x="716399" y="2121813"/>
            <a:ext cx="6349127" cy="3274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CAD6DE"/>
                </a:solidFill>
                <a:latin typeface="Cabin" pitchFamily="34" charset="0"/>
                <a:ea typeface="Cabin" pitchFamily="34" charset="-122"/>
                <a:cs typeface="Cabin" pitchFamily="34" charset="-120"/>
              </a:rPr>
              <a:t>Kiến trúc 3 lớp ổn định.</a:t>
            </a:r>
            <a:endParaRPr lang="en-US" sz="1600" dirty="0"/>
          </a:p>
        </p:txBody>
      </p:sp>
      <p:sp>
        <p:nvSpPr>
          <p:cNvPr id="5" name="Text 3"/>
          <p:cNvSpPr/>
          <p:nvPr/>
        </p:nvSpPr>
        <p:spPr>
          <a:xfrm>
            <a:off x="716399" y="2520791"/>
            <a:ext cx="6349127" cy="3274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CAD6DE"/>
                </a:solidFill>
                <a:latin typeface="Cabin" pitchFamily="34" charset="0"/>
                <a:ea typeface="Cabin" pitchFamily="34" charset="-122"/>
                <a:cs typeface="Cabin" pitchFamily="34" charset="-120"/>
              </a:rPr>
              <a:t>Đầy đủ chức năng (đăng ký, giỏ hàng, khuyến mãi, blog).</a:t>
            </a:r>
            <a:endParaRPr lang="en-US" sz="1600" dirty="0"/>
          </a:p>
        </p:txBody>
      </p:sp>
      <p:sp>
        <p:nvSpPr>
          <p:cNvPr id="6" name="Text 4"/>
          <p:cNvSpPr/>
          <p:nvPr/>
        </p:nvSpPr>
        <p:spPr>
          <a:xfrm>
            <a:off x="716399" y="2919770"/>
            <a:ext cx="6349127" cy="3274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CAD6DE"/>
                </a:solidFill>
                <a:latin typeface="Cabin" pitchFamily="34" charset="0"/>
                <a:ea typeface="Cabin" pitchFamily="34" charset="-122"/>
                <a:cs typeface="Cabin" pitchFamily="34" charset="-120"/>
              </a:rPr>
              <a:t>Tự động hóa quy trình bán hàng.</a:t>
            </a:r>
            <a:endParaRPr lang="en-US" sz="1600" dirty="0"/>
          </a:p>
        </p:txBody>
      </p:sp>
      <p:pic>
        <p:nvPicPr>
          <p:cNvPr id="7" name="Image 0" descr="preencoded.png">    </p:cNvPr>
          <p:cNvPicPr>
            <a:picLocks noChangeAspect="1"/>
          </p:cNvPicPr>
          <p:nvPr/>
        </p:nvPicPr>
        <p:blipFill>
          <a:blip r:embed="rId1"/>
          <a:stretch>
            <a:fillRect/>
          </a:stretch>
        </p:blipFill>
        <p:spPr>
          <a:xfrm>
            <a:off x="1910953" y="3477458"/>
            <a:ext cx="3960019" cy="3960019"/>
          </a:xfrm>
          <a:prstGeom prst="rect">
            <a:avLst/>
          </a:prstGeom>
        </p:spPr>
      </p:pic>
      <p:sp>
        <p:nvSpPr>
          <p:cNvPr id="8" name="Text 5"/>
          <p:cNvSpPr/>
          <p:nvPr/>
        </p:nvSpPr>
        <p:spPr>
          <a:xfrm>
            <a:off x="7572494" y="1556028"/>
            <a:ext cx="2920603" cy="361117"/>
          </a:xfrm>
          <a:prstGeom prst="rect">
            <a:avLst/>
          </a:prstGeom>
          <a:noFill/>
          <a:ln/>
        </p:spPr>
        <p:txBody>
          <a:bodyPr wrap="none" lIns="0" tIns="0" rIns="0" bIns="0" rtlCol="0" anchor="t"/>
          <a:lstStyle/>
          <a:p>
            <a:pPr algn="l" indent="0" marL="0">
              <a:lnSpc>
                <a:spcPts val="2800"/>
              </a:lnSpc>
              <a:buNone/>
            </a:pPr>
            <a:r>
              <a:rPr lang="en-US" sz="2250" dirty="0">
                <a:solidFill>
                  <a:srgbClr val="FFFFFF"/>
                </a:solidFill>
                <a:latin typeface="Unbounded" pitchFamily="34" charset="0"/>
                <a:ea typeface="Unbounded" pitchFamily="34" charset="-122"/>
                <a:cs typeface="Unbounded" pitchFamily="34" charset="-120"/>
              </a:rPr>
              <a:t>Hướng phát triển</a:t>
            </a:r>
            <a:endParaRPr lang="en-US" sz="2250" dirty="0"/>
          </a:p>
        </p:txBody>
      </p:sp>
      <p:sp>
        <p:nvSpPr>
          <p:cNvPr id="9" name="Text 6"/>
          <p:cNvSpPr/>
          <p:nvPr/>
        </p:nvSpPr>
        <p:spPr>
          <a:xfrm>
            <a:off x="7572494" y="2121813"/>
            <a:ext cx="6349127" cy="3274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CAD6DE"/>
                </a:solidFill>
                <a:latin typeface="Cabin" pitchFamily="34" charset="0"/>
                <a:ea typeface="Cabin" pitchFamily="34" charset="-122"/>
                <a:cs typeface="Cabin" pitchFamily="34" charset="-120"/>
              </a:rPr>
              <a:t>Tích hợp cổng thanh toán điện tử (MoMo, ZaloPay).</a:t>
            </a:r>
            <a:endParaRPr lang="en-US" sz="1600" dirty="0"/>
          </a:p>
        </p:txBody>
      </p:sp>
      <p:sp>
        <p:nvSpPr>
          <p:cNvPr id="10" name="Text 7"/>
          <p:cNvSpPr/>
          <p:nvPr/>
        </p:nvSpPr>
        <p:spPr>
          <a:xfrm>
            <a:off x="7572494" y="2520791"/>
            <a:ext cx="6349127" cy="3274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CAD6DE"/>
                </a:solidFill>
                <a:latin typeface="Cabin" pitchFamily="34" charset="0"/>
                <a:ea typeface="Cabin" pitchFamily="34" charset="-122"/>
                <a:cs typeface="Cabin" pitchFamily="34" charset="-120"/>
              </a:rPr>
              <a:t>Chuyển đổi Microservices, Mobile App.</a:t>
            </a:r>
            <a:endParaRPr lang="en-US" sz="1600" dirty="0"/>
          </a:p>
        </p:txBody>
      </p:sp>
      <p:sp>
        <p:nvSpPr>
          <p:cNvPr id="11" name="Text 8"/>
          <p:cNvSpPr/>
          <p:nvPr/>
        </p:nvSpPr>
        <p:spPr>
          <a:xfrm>
            <a:off x="7572494" y="2919770"/>
            <a:ext cx="6349127" cy="3274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CAD6DE"/>
                </a:solidFill>
                <a:latin typeface="Cabin" pitchFamily="34" charset="0"/>
                <a:ea typeface="Cabin" pitchFamily="34" charset="-122"/>
                <a:cs typeface="Cabin" pitchFamily="34" charset="-120"/>
              </a:rPr>
              <a:t>Áp dụng AI gợi ý sách.</a:t>
            </a:r>
            <a:endParaRPr lang="en-US" sz="1600" dirty="0"/>
          </a:p>
        </p:txBody>
      </p:sp>
      <p:pic>
        <p:nvPicPr>
          <p:cNvPr id="12" name="Image 1" descr="preencoded.png">    </p:cNvPr>
          <p:cNvPicPr>
            <a:picLocks noChangeAspect="1"/>
          </p:cNvPicPr>
          <p:nvPr/>
        </p:nvPicPr>
        <p:blipFill>
          <a:blip r:embed="rId2"/>
          <a:stretch>
            <a:fillRect/>
          </a:stretch>
        </p:blipFill>
        <p:spPr>
          <a:xfrm>
            <a:off x="8772287" y="3477458"/>
            <a:ext cx="3949422" cy="394942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837724" y="1927265"/>
            <a:ext cx="11264979" cy="1408033"/>
          </a:xfrm>
          <a:prstGeom prst="rect">
            <a:avLst/>
          </a:prstGeom>
          <a:noFill/>
          <a:ln/>
        </p:spPr>
        <p:txBody>
          <a:bodyPr wrap="none" lIns="0" tIns="0" rIns="0" bIns="0" rtlCol="0" anchor="t"/>
          <a:lstStyle/>
          <a:p>
            <a:pPr algn="l" indent="0" marL="0">
              <a:lnSpc>
                <a:spcPts val="11050"/>
              </a:lnSpc>
              <a:buNone/>
            </a:pPr>
            <a:r>
              <a:rPr lang="en-US" sz="8850" dirty="0">
                <a:solidFill>
                  <a:srgbClr val="FFFFFF"/>
                </a:solidFill>
                <a:latin typeface="Unbounded" pitchFamily="34" charset="0"/>
                <a:ea typeface="Unbounded" pitchFamily="34" charset="-122"/>
                <a:cs typeface="Unbounded" pitchFamily="34" charset="-120"/>
              </a:rPr>
              <a:t>Cảm ơn!</a:t>
            </a:r>
            <a:endParaRPr lang="en-US" sz="8850" dirty="0"/>
          </a:p>
        </p:txBody>
      </p:sp>
      <p:sp>
        <p:nvSpPr>
          <p:cNvPr id="3" name="Text 1"/>
          <p:cNvSpPr/>
          <p:nvPr/>
        </p:nvSpPr>
        <p:spPr>
          <a:xfrm>
            <a:off x="837724" y="3814048"/>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Em xin chân thành cảm ơn quý Thầy Cô đã dành thời gian theo dõi bài thuyết trình này.</a:t>
            </a:r>
            <a:endParaRPr lang="en-US" sz="1850" dirty="0"/>
          </a:p>
        </p:txBody>
      </p:sp>
      <p:sp>
        <p:nvSpPr>
          <p:cNvPr id="4" name="Text 2"/>
          <p:cNvSpPr/>
          <p:nvPr/>
        </p:nvSpPr>
        <p:spPr>
          <a:xfrm>
            <a:off x="837724" y="4556046"/>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Unbounded" pitchFamily="34" charset="0"/>
                <a:ea typeface="Unbounded" pitchFamily="34" charset="-122"/>
                <a:cs typeface="Unbounded" pitchFamily="34" charset="-120"/>
              </a:rPr>
              <a:t>Thông tin liên hệ</a:t>
            </a:r>
            <a:endParaRPr lang="en-US" sz="2200" dirty="0"/>
          </a:p>
        </p:txBody>
      </p:sp>
      <p:sp>
        <p:nvSpPr>
          <p:cNvPr id="5" name="Text 3"/>
          <p:cNvSpPr/>
          <p:nvPr/>
        </p:nvSpPr>
        <p:spPr>
          <a:xfrm>
            <a:off x="837724" y="5266968"/>
            <a:ext cx="12954952" cy="383024"/>
          </a:xfrm>
          <a:prstGeom prst="rect">
            <a:avLst/>
          </a:prstGeom>
          <a:noFill/>
          <a:ln/>
        </p:spPr>
        <p:txBody>
          <a:bodyPr wrap="none" lIns="0" tIns="0" rIns="0" bIns="0" rtlCol="0" anchor="t"/>
          <a:lstStyle/>
          <a:p>
            <a:pPr algn="l" indent="0" marL="0">
              <a:lnSpc>
                <a:spcPts val="3000"/>
              </a:lnSpc>
              <a:buNone/>
            </a:pPr>
            <a:r>
              <a:rPr lang="en-US" sz="1850" b="1" dirty="0">
                <a:solidFill>
                  <a:srgbClr val="CAD6DE"/>
                </a:solidFill>
                <a:latin typeface="Cabin" pitchFamily="34" charset="0"/>
                <a:ea typeface="Cabin" pitchFamily="34" charset="-122"/>
                <a:cs typeface="Cabin" pitchFamily="34" charset="-120"/>
              </a:rPr>
              <a:t>Email:</a:t>
            </a:r>
            <a:pPr algn="l" indent="0" marL="0">
              <a:lnSpc>
                <a:spcPts val="3000"/>
              </a:lnSpc>
              <a:buNone/>
            </a:pPr>
            <a:r>
              <a:rPr lang="en-US" sz="1850" dirty="0">
                <a:solidFill>
                  <a:srgbClr val="CAD6DE"/>
                </a:solidFill>
                <a:latin typeface="Cabin" pitchFamily="34" charset="0"/>
                <a:ea typeface="Cabin" pitchFamily="34" charset="-122"/>
                <a:cs typeface="Cabin" pitchFamily="34" charset="-120"/>
              </a:rPr>
              <a:t> 110122246@st.tvu.edu.vn</a:t>
            </a:r>
            <a:endParaRPr lang="en-US" sz="1850" dirty="0"/>
          </a:p>
        </p:txBody>
      </p:sp>
      <p:sp>
        <p:nvSpPr>
          <p:cNvPr id="6" name="Text 4"/>
          <p:cNvSpPr/>
          <p:nvPr/>
        </p:nvSpPr>
        <p:spPr>
          <a:xfrm>
            <a:off x="837724" y="5919192"/>
            <a:ext cx="12954952" cy="383024"/>
          </a:xfrm>
          <a:prstGeom prst="rect">
            <a:avLst/>
          </a:prstGeom>
          <a:noFill/>
          <a:ln/>
        </p:spPr>
        <p:txBody>
          <a:bodyPr wrap="none" lIns="0" tIns="0" rIns="0" bIns="0" rtlCol="0" anchor="t"/>
          <a:lstStyle/>
          <a:p>
            <a:pPr algn="l" indent="0" marL="0">
              <a:lnSpc>
                <a:spcPts val="3000"/>
              </a:lnSpc>
              <a:buNone/>
            </a:pPr>
            <a:r>
              <a:rPr lang="en-US" sz="1850" b="1" dirty="0">
                <a:solidFill>
                  <a:srgbClr val="CAD6DE"/>
                </a:solidFill>
                <a:latin typeface="Cabin" pitchFamily="34" charset="0"/>
                <a:ea typeface="Cabin" pitchFamily="34" charset="-122"/>
                <a:cs typeface="Cabin" pitchFamily="34" charset="-120"/>
              </a:rPr>
              <a:t>Điện thoại:</a:t>
            </a:r>
            <a:pPr algn="l" indent="0" marL="0">
              <a:lnSpc>
                <a:spcPts val="3000"/>
              </a:lnSpc>
              <a:buNone/>
            </a:pPr>
            <a:r>
              <a:rPr lang="en-US" sz="1850" dirty="0">
                <a:solidFill>
                  <a:srgbClr val="CAD6DE"/>
                </a:solidFill>
                <a:latin typeface="Cabin" pitchFamily="34" charset="0"/>
                <a:ea typeface="Cabin" pitchFamily="34" charset="-122"/>
                <a:cs typeface="Cabin" pitchFamily="34" charset="-120"/>
              </a:rPr>
              <a:t> (+84) 392656499</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556861"/>
            <a:ext cx="4505920" cy="563285"/>
          </a:xfrm>
          <a:prstGeom prst="rect">
            <a:avLst/>
          </a:prstGeom>
          <a:noFill/>
          <a:ln/>
        </p:spPr>
        <p:txBody>
          <a:bodyPr wrap="none" lIns="0" tIns="0" rIns="0" bIns="0" rtlCol="0" anchor="t"/>
          <a:lstStyle/>
          <a:p>
            <a:pPr algn="l" indent="0" marL="0">
              <a:lnSpc>
                <a:spcPts val="4400"/>
              </a:lnSpc>
              <a:buNone/>
            </a:pPr>
            <a:r>
              <a:rPr lang="en-US" sz="3500" dirty="0">
                <a:solidFill>
                  <a:srgbClr val="FFFFFF"/>
                </a:solidFill>
                <a:latin typeface="Unbounded" pitchFamily="34" charset="0"/>
                <a:ea typeface="Unbounded" pitchFamily="34" charset="-122"/>
                <a:cs typeface="Unbounded" pitchFamily="34" charset="-120"/>
              </a:rPr>
              <a:t>Tổng quan Đồ án</a:t>
            </a:r>
            <a:endParaRPr lang="en-US" sz="3500" dirty="0"/>
          </a:p>
        </p:txBody>
      </p:sp>
      <p:sp>
        <p:nvSpPr>
          <p:cNvPr id="4" name="Shape 1"/>
          <p:cNvSpPr/>
          <p:nvPr/>
        </p:nvSpPr>
        <p:spPr>
          <a:xfrm>
            <a:off x="837724" y="2479119"/>
            <a:ext cx="3614618" cy="2153126"/>
          </a:xfrm>
          <a:prstGeom prst="roundRect">
            <a:avLst>
              <a:gd name="adj" fmla="val 6795"/>
            </a:avLst>
          </a:prstGeom>
          <a:solidFill>
            <a:srgbClr val="112836"/>
          </a:solidFill>
          <a:ln w="30480">
            <a:solidFill>
              <a:srgbClr val="49606E"/>
            </a:solidFill>
            <a:prstDash val="solid"/>
          </a:ln>
        </p:spPr>
      </p:sp>
      <p:sp>
        <p:nvSpPr>
          <p:cNvPr id="5" name="Shape 2"/>
          <p:cNvSpPr/>
          <p:nvPr/>
        </p:nvSpPr>
        <p:spPr>
          <a:xfrm>
            <a:off x="807244" y="2479119"/>
            <a:ext cx="121920" cy="2153126"/>
          </a:xfrm>
          <a:prstGeom prst="roundRect">
            <a:avLst>
              <a:gd name="adj" fmla="val 29451"/>
            </a:avLst>
          </a:prstGeom>
          <a:solidFill>
            <a:srgbClr val="0A988B"/>
          </a:solidFill>
          <a:ln/>
        </p:spPr>
      </p:sp>
      <p:sp>
        <p:nvSpPr>
          <p:cNvPr id="6" name="Text 3"/>
          <p:cNvSpPr/>
          <p:nvPr/>
        </p:nvSpPr>
        <p:spPr>
          <a:xfrm>
            <a:off x="1198959" y="2748915"/>
            <a:ext cx="2983587" cy="703898"/>
          </a:xfrm>
          <a:prstGeom prst="rect">
            <a:avLst/>
          </a:prstGeom>
          <a:noFill/>
          <a:ln/>
        </p:spPr>
        <p:txBody>
          <a:bodyPr wrap="squar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Nền tảng công nghệ</a:t>
            </a:r>
            <a:endParaRPr lang="en-US" sz="2200" dirty="0"/>
          </a:p>
        </p:txBody>
      </p:sp>
      <p:sp>
        <p:nvSpPr>
          <p:cNvPr id="7" name="Text 4"/>
          <p:cNvSpPr/>
          <p:nvPr/>
        </p:nvSpPr>
        <p:spPr>
          <a:xfrm>
            <a:off x="1198959" y="3596402"/>
            <a:ext cx="2983587"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PHP 8.2.12 &amp; MariaDB 10.4.32.</a:t>
            </a:r>
            <a:endParaRPr lang="en-US" sz="1850" dirty="0"/>
          </a:p>
        </p:txBody>
      </p:sp>
      <p:sp>
        <p:nvSpPr>
          <p:cNvPr id="8" name="Shape 5"/>
          <p:cNvSpPr/>
          <p:nvPr/>
        </p:nvSpPr>
        <p:spPr>
          <a:xfrm>
            <a:off x="4691658" y="2479119"/>
            <a:ext cx="3614618" cy="2153126"/>
          </a:xfrm>
          <a:prstGeom prst="roundRect">
            <a:avLst>
              <a:gd name="adj" fmla="val 6795"/>
            </a:avLst>
          </a:prstGeom>
          <a:solidFill>
            <a:srgbClr val="112836"/>
          </a:solidFill>
          <a:ln w="30480">
            <a:solidFill>
              <a:srgbClr val="49606E"/>
            </a:solidFill>
            <a:prstDash val="solid"/>
          </a:ln>
        </p:spPr>
      </p:sp>
      <p:sp>
        <p:nvSpPr>
          <p:cNvPr id="9" name="Shape 6"/>
          <p:cNvSpPr/>
          <p:nvPr/>
        </p:nvSpPr>
        <p:spPr>
          <a:xfrm>
            <a:off x="4661178" y="2479119"/>
            <a:ext cx="121920" cy="2153126"/>
          </a:xfrm>
          <a:prstGeom prst="roundRect">
            <a:avLst>
              <a:gd name="adj" fmla="val 29451"/>
            </a:avLst>
          </a:prstGeom>
          <a:solidFill>
            <a:srgbClr val="0A988B"/>
          </a:solidFill>
          <a:ln/>
        </p:spPr>
      </p:sp>
      <p:sp>
        <p:nvSpPr>
          <p:cNvPr id="10" name="Text 7"/>
          <p:cNvSpPr/>
          <p:nvPr/>
        </p:nvSpPr>
        <p:spPr>
          <a:xfrm>
            <a:off x="5052893" y="2748915"/>
            <a:ext cx="2983587" cy="703898"/>
          </a:xfrm>
          <a:prstGeom prst="rect">
            <a:avLst/>
          </a:prstGeom>
          <a:noFill/>
          <a:ln/>
        </p:spPr>
        <p:txBody>
          <a:bodyPr wrap="squar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Bài toán giải quyết</a:t>
            </a:r>
            <a:endParaRPr lang="en-US" sz="2200" dirty="0"/>
          </a:p>
        </p:txBody>
      </p:sp>
      <p:sp>
        <p:nvSpPr>
          <p:cNvPr id="11" name="Text 8"/>
          <p:cNvSpPr/>
          <p:nvPr/>
        </p:nvSpPr>
        <p:spPr>
          <a:xfrm>
            <a:off x="5052893" y="3596402"/>
            <a:ext cx="2983587"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Quản lý kho, quy trình đặt hàng, chat trực tuyến.</a:t>
            </a:r>
            <a:endParaRPr lang="en-US" sz="1850" dirty="0"/>
          </a:p>
        </p:txBody>
      </p:sp>
      <p:sp>
        <p:nvSpPr>
          <p:cNvPr id="12" name="Shape 9"/>
          <p:cNvSpPr/>
          <p:nvPr/>
        </p:nvSpPr>
        <p:spPr>
          <a:xfrm>
            <a:off x="837724" y="4871561"/>
            <a:ext cx="3614618" cy="1801177"/>
          </a:xfrm>
          <a:prstGeom prst="roundRect">
            <a:avLst>
              <a:gd name="adj" fmla="val 8123"/>
            </a:avLst>
          </a:prstGeom>
          <a:solidFill>
            <a:srgbClr val="112836"/>
          </a:solidFill>
          <a:ln w="30480">
            <a:solidFill>
              <a:srgbClr val="49606E"/>
            </a:solidFill>
            <a:prstDash val="solid"/>
          </a:ln>
        </p:spPr>
      </p:sp>
      <p:sp>
        <p:nvSpPr>
          <p:cNvPr id="13" name="Shape 10"/>
          <p:cNvSpPr/>
          <p:nvPr/>
        </p:nvSpPr>
        <p:spPr>
          <a:xfrm>
            <a:off x="807244" y="4871561"/>
            <a:ext cx="121920" cy="1801177"/>
          </a:xfrm>
          <a:prstGeom prst="roundRect">
            <a:avLst>
              <a:gd name="adj" fmla="val 29451"/>
            </a:avLst>
          </a:prstGeom>
          <a:solidFill>
            <a:srgbClr val="0A988B"/>
          </a:solidFill>
          <a:ln/>
        </p:spPr>
      </p:sp>
      <p:sp>
        <p:nvSpPr>
          <p:cNvPr id="14" name="Text 11"/>
          <p:cNvSpPr/>
          <p:nvPr/>
        </p:nvSpPr>
        <p:spPr>
          <a:xfrm>
            <a:off x="1198959" y="5141357"/>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Điểm đặc biệt</a:t>
            </a:r>
            <a:endParaRPr lang="en-US" sz="2200" dirty="0"/>
          </a:p>
        </p:txBody>
      </p:sp>
      <p:sp>
        <p:nvSpPr>
          <p:cNvPr id="15" name="Text 12"/>
          <p:cNvSpPr/>
          <p:nvPr/>
        </p:nvSpPr>
        <p:spPr>
          <a:xfrm>
            <a:off x="1198959" y="5636895"/>
            <a:ext cx="2983587"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Tự động hóa quy trình (Cron Job) xác nhận/hủy đơn hàng.</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33425" y="577334"/>
            <a:ext cx="7529751" cy="616387"/>
          </a:xfrm>
          <a:prstGeom prst="rect">
            <a:avLst/>
          </a:prstGeom>
          <a:noFill/>
          <a:ln/>
        </p:spPr>
        <p:txBody>
          <a:bodyPr wrap="none" lIns="0" tIns="0" rIns="0" bIns="0" rtlCol="0" anchor="t"/>
          <a:lstStyle/>
          <a:p>
            <a:pPr algn="l" indent="0" marL="0">
              <a:lnSpc>
                <a:spcPts val="4850"/>
              </a:lnSpc>
              <a:buNone/>
            </a:pPr>
            <a:r>
              <a:rPr lang="en-US" sz="3850" dirty="0">
                <a:solidFill>
                  <a:srgbClr val="FFFFFF"/>
                </a:solidFill>
                <a:latin typeface="Unbounded" pitchFamily="34" charset="0"/>
                <a:ea typeface="Unbounded" pitchFamily="34" charset="-122"/>
                <a:cs typeface="Unbounded" pitchFamily="34" charset="-120"/>
              </a:rPr>
              <a:t>Lịch trình phát triển dự án</a:t>
            </a:r>
            <a:endParaRPr lang="en-US" sz="3850" dirty="0"/>
          </a:p>
        </p:txBody>
      </p:sp>
      <p:sp>
        <p:nvSpPr>
          <p:cNvPr id="3" name="Shape 1"/>
          <p:cNvSpPr/>
          <p:nvPr/>
        </p:nvSpPr>
        <p:spPr>
          <a:xfrm>
            <a:off x="733425" y="1743789"/>
            <a:ext cx="13163550" cy="22860"/>
          </a:xfrm>
          <a:prstGeom prst="roundRect">
            <a:avLst>
              <a:gd name="adj" fmla="val 137520"/>
            </a:avLst>
          </a:prstGeom>
          <a:solidFill>
            <a:srgbClr val="49606E"/>
          </a:solidFill>
          <a:ln/>
        </p:spPr>
      </p:sp>
      <p:sp>
        <p:nvSpPr>
          <p:cNvPr id="4" name="Shape 2"/>
          <p:cNvSpPr/>
          <p:nvPr/>
        </p:nvSpPr>
        <p:spPr>
          <a:xfrm>
            <a:off x="1709737" y="1743789"/>
            <a:ext cx="22860" cy="628650"/>
          </a:xfrm>
          <a:prstGeom prst="roundRect">
            <a:avLst>
              <a:gd name="adj" fmla="val 137520"/>
            </a:avLst>
          </a:prstGeom>
          <a:solidFill>
            <a:srgbClr val="49606E"/>
          </a:solidFill>
          <a:ln/>
        </p:spPr>
      </p:sp>
      <p:sp>
        <p:nvSpPr>
          <p:cNvPr id="5" name="Shape 3"/>
          <p:cNvSpPr/>
          <p:nvPr/>
        </p:nvSpPr>
        <p:spPr>
          <a:xfrm>
            <a:off x="1485424" y="1508046"/>
            <a:ext cx="471488" cy="471488"/>
          </a:xfrm>
          <a:prstGeom prst="roundRect">
            <a:avLst>
              <a:gd name="adj" fmla="val 6668"/>
            </a:avLst>
          </a:prstGeom>
          <a:solidFill>
            <a:srgbClr val="304755"/>
          </a:solidFill>
          <a:ln/>
        </p:spPr>
      </p:sp>
      <p:sp>
        <p:nvSpPr>
          <p:cNvPr id="6" name="Text 4"/>
          <p:cNvSpPr/>
          <p:nvPr/>
        </p:nvSpPr>
        <p:spPr>
          <a:xfrm>
            <a:off x="1573232" y="1558885"/>
            <a:ext cx="295870" cy="369808"/>
          </a:xfrm>
          <a:prstGeom prst="rect">
            <a:avLst/>
          </a:prstGeom>
          <a:noFill/>
          <a:ln/>
        </p:spPr>
        <p:txBody>
          <a:bodyPr wrap="none" lIns="0" tIns="0" rIns="0" bIns="0" rtlCol="0" anchor="t"/>
          <a:lstStyle/>
          <a:p>
            <a:pPr algn="ctr" indent="0" marL="0">
              <a:lnSpc>
                <a:spcPts val="2300"/>
              </a:lnSpc>
              <a:buNone/>
            </a:pPr>
            <a:r>
              <a:rPr lang="en-US" sz="2300" dirty="0">
                <a:solidFill>
                  <a:srgbClr val="CAD6DE"/>
                </a:solidFill>
                <a:latin typeface="Unbounded" pitchFamily="34" charset="0"/>
                <a:ea typeface="Unbounded" pitchFamily="34" charset="-122"/>
                <a:cs typeface="Unbounded" pitchFamily="34" charset="-120"/>
              </a:rPr>
              <a:t>1</a:t>
            </a:r>
            <a:endParaRPr lang="en-US" sz="2300" dirty="0"/>
          </a:p>
        </p:txBody>
      </p:sp>
      <p:sp>
        <p:nvSpPr>
          <p:cNvPr id="7" name="Text 5"/>
          <p:cNvSpPr/>
          <p:nvPr/>
        </p:nvSpPr>
        <p:spPr>
          <a:xfrm>
            <a:off x="942975" y="2582108"/>
            <a:ext cx="1556504" cy="616268"/>
          </a:xfrm>
          <a:prstGeom prst="rect">
            <a:avLst/>
          </a:prstGeom>
          <a:noFill/>
          <a:ln/>
        </p:spPr>
        <p:txBody>
          <a:bodyPr wrap="square" lIns="0" tIns="0" rIns="0" bIns="0" rtlCol="0" anchor="t"/>
          <a:lstStyle/>
          <a:p>
            <a:pPr algn="ctr" indent="0" marL="0">
              <a:lnSpc>
                <a:spcPts val="2400"/>
              </a:lnSpc>
              <a:buNone/>
            </a:pPr>
            <a:r>
              <a:rPr lang="en-US" sz="1900" dirty="0">
                <a:solidFill>
                  <a:srgbClr val="CAD6DE"/>
                </a:solidFill>
                <a:latin typeface="Unbounded" pitchFamily="34" charset="0"/>
                <a:ea typeface="Unbounded" pitchFamily="34" charset="-122"/>
                <a:cs typeface="Unbounded" pitchFamily="34" charset="-120"/>
              </a:rPr>
              <a:t>Phân tích yêu cầu</a:t>
            </a:r>
            <a:endParaRPr lang="en-US" sz="1900" dirty="0"/>
          </a:p>
        </p:txBody>
      </p:sp>
      <p:sp>
        <p:nvSpPr>
          <p:cNvPr id="8" name="Text 6"/>
          <p:cNvSpPr/>
          <p:nvPr/>
        </p:nvSpPr>
        <p:spPr>
          <a:xfrm>
            <a:off x="942975" y="3324106"/>
            <a:ext cx="1556504" cy="335280"/>
          </a:xfrm>
          <a:prstGeom prst="rect">
            <a:avLst/>
          </a:prstGeom>
          <a:noFill/>
          <a:ln/>
        </p:spPr>
        <p:txBody>
          <a:bodyPr wrap="none" lIns="0" tIns="0" rIns="0" bIns="0" rtlCol="0" anchor="t"/>
          <a:lstStyle/>
          <a:p>
            <a:pPr algn="ctr" indent="0" marL="0">
              <a:lnSpc>
                <a:spcPts val="2600"/>
              </a:lnSpc>
              <a:buNone/>
            </a:pPr>
            <a:endParaRPr lang="en-US" sz="1650" dirty="0"/>
          </a:p>
        </p:txBody>
      </p:sp>
      <p:sp>
        <p:nvSpPr>
          <p:cNvPr id="9" name="Shape 7"/>
          <p:cNvSpPr/>
          <p:nvPr/>
        </p:nvSpPr>
        <p:spPr>
          <a:xfrm>
            <a:off x="3947279" y="1743789"/>
            <a:ext cx="22860" cy="628650"/>
          </a:xfrm>
          <a:prstGeom prst="roundRect">
            <a:avLst>
              <a:gd name="adj" fmla="val 137520"/>
            </a:avLst>
          </a:prstGeom>
          <a:solidFill>
            <a:srgbClr val="49606E"/>
          </a:solidFill>
          <a:ln/>
        </p:spPr>
      </p:sp>
      <p:sp>
        <p:nvSpPr>
          <p:cNvPr id="10" name="Shape 8"/>
          <p:cNvSpPr/>
          <p:nvPr/>
        </p:nvSpPr>
        <p:spPr>
          <a:xfrm>
            <a:off x="3722965" y="1508046"/>
            <a:ext cx="471488" cy="471488"/>
          </a:xfrm>
          <a:prstGeom prst="roundRect">
            <a:avLst>
              <a:gd name="adj" fmla="val 6668"/>
            </a:avLst>
          </a:prstGeom>
          <a:solidFill>
            <a:srgbClr val="304755"/>
          </a:solidFill>
          <a:ln/>
        </p:spPr>
      </p:sp>
      <p:sp>
        <p:nvSpPr>
          <p:cNvPr id="11" name="Text 9"/>
          <p:cNvSpPr/>
          <p:nvPr/>
        </p:nvSpPr>
        <p:spPr>
          <a:xfrm>
            <a:off x="3810774" y="1558885"/>
            <a:ext cx="295870" cy="369808"/>
          </a:xfrm>
          <a:prstGeom prst="rect">
            <a:avLst/>
          </a:prstGeom>
          <a:noFill/>
          <a:ln/>
        </p:spPr>
        <p:txBody>
          <a:bodyPr wrap="none" lIns="0" tIns="0" rIns="0" bIns="0" rtlCol="0" anchor="t"/>
          <a:lstStyle/>
          <a:p>
            <a:pPr algn="ctr" indent="0" marL="0">
              <a:lnSpc>
                <a:spcPts val="2300"/>
              </a:lnSpc>
              <a:buNone/>
            </a:pPr>
            <a:r>
              <a:rPr lang="en-US" sz="2300" dirty="0">
                <a:solidFill>
                  <a:srgbClr val="CAD6DE"/>
                </a:solidFill>
                <a:latin typeface="Unbounded" pitchFamily="34" charset="0"/>
                <a:ea typeface="Unbounded" pitchFamily="34" charset="-122"/>
                <a:cs typeface="Unbounded" pitchFamily="34" charset="-120"/>
              </a:rPr>
              <a:t>2</a:t>
            </a:r>
            <a:endParaRPr lang="en-US" sz="2300" dirty="0"/>
          </a:p>
        </p:txBody>
      </p:sp>
      <p:sp>
        <p:nvSpPr>
          <p:cNvPr id="12" name="Text 10"/>
          <p:cNvSpPr/>
          <p:nvPr/>
        </p:nvSpPr>
        <p:spPr>
          <a:xfrm>
            <a:off x="3180517" y="2582108"/>
            <a:ext cx="1556504" cy="616268"/>
          </a:xfrm>
          <a:prstGeom prst="rect">
            <a:avLst/>
          </a:prstGeom>
          <a:noFill/>
          <a:ln/>
        </p:spPr>
        <p:txBody>
          <a:bodyPr wrap="square" lIns="0" tIns="0" rIns="0" bIns="0" rtlCol="0" anchor="t"/>
          <a:lstStyle/>
          <a:p>
            <a:pPr algn="ctr" indent="0" marL="0">
              <a:lnSpc>
                <a:spcPts val="2400"/>
              </a:lnSpc>
              <a:buNone/>
            </a:pPr>
            <a:r>
              <a:rPr lang="en-US" sz="1900" dirty="0">
                <a:solidFill>
                  <a:srgbClr val="CAD6DE"/>
                </a:solidFill>
                <a:latin typeface="Unbounded" pitchFamily="34" charset="0"/>
                <a:ea typeface="Unbounded" pitchFamily="34" charset="-122"/>
                <a:cs typeface="Unbounded" pitchFamily="34" charset="-120"/>
              </a:rPr>
              <a:t>Thiết kế hệ thống</a:t>
            </a:r>
            <a:endParaRPr lang="en-US" sz="1900" dirty="0"/>
          </a:p>
        </p:txBody>
      </p:sp>
      <p:sp>
        <p:nvSpPr>
          <p:cNvPr id="13" name="Text 11"/>
          <p:cNvSpPr/>
          <p:nvPr/>
        </p:nvSpPr>
        <p:spPr>
          <a:xfrm>
            <a:off x="3180517" y="3324106"/>
            <a:ext cx="1556504" cy="335280"/>
          </a:xfrm>
          <a:prstGeom prst="rect">
            <a:avLst/>
          </a:prstGeom>
          <a:noFill/>
          <a:ln/>
        </p:spPr>
        <p:txBody>
          <a:bodyPr wrap="none" lIns="0" tIns="0" rIns="0" bIns="0" rtlCol="0" anchor="t"/>
          <a:lstStyle/>
          <a:p>
            <a:pPr algn="ctr" indent="0" marL="0">
              <a:lnSpc>
                <a:spcPts val="2600"/>
              </a:lnSpc>
              <a:buNone/>
            </a:pPr>
            <a:endParaRPr lang="en-US" sz="1650" dirty="0"/>
          </a:p>
        </p:txBody>
      </p:sp>
      <p:sp>
        <p:nvSpPr>
          <p:cNvPr id="14" name="Shape 12"/>
          <p:cNvSpPr/>
          <p:nvPr/>
        </p:nvSpPr>
        <p:spPr>
          <a:xfrm>
            <a:off x="6184821" y="1743789"/>
            <a:ext cx="22860" cy="628650"/>
          </a:xfrm>
          <a:prstGeom prst="roundRect">
            <a:avLst>
              <a:gd name="adj" fmla="val 137520"/>
            </a:avLst>
          </a:prstGeom>
          <a:solidFill>
            <a:srgbClr val="49606E"/>
          </a:solidFill>
          <a:ln/>
        </p:spPr>
      </p:sp>
      <p:sp>
        <p:nvSpPr>
          <p:cNvPr id="15" name="Shape 13"/>
          <p:cNvSpPr/>
          <p:nvPr/>
        </p:nvSpPr>
        <p:spPr>
          <a:xfrm>
            <a:off x="5960507" y="1508046"/>
            <a:ext cx="471488" cy="471488"/>
          </a:xfrm>
          <a:prstGeom prst="roundRect">
            <a:avLst>
              <a:gd name="adj" fmla="val 6668"/>
            </a:avLst>
          </a:prstGeom>
          <a:solidFill>
            <a:srgbClr val="304755"/>
          </a:solidFill>
          <a:ln/>
        </p:spPr>
      </p:sp>
      <p:sp>
        <p:nvSpPr>
          <p:cNvPr id="16" name="Text 14"/>
          <p:cNvSpPr/>
          <p:nvPr/>
        </p:nvSpPr>
        <p:spPr>
          <a:xfrm>
            <a:off x="6048315" y="1558885"/>
            <a:ext cx="295870" cy="369808"/>
          </a:xfrm>
          <a:prstGeom prst="rect">
            <a:avLst/>
          </a:prstGeom>
          <a:noFill/>
          <a:ln/>
        </p:spPr>
        <p:txBody>
          <a:bodyPr wrap="none" lIns="0" tIns="0" rIns="0" bIns="0" rtlCol="0" anchor="t"/>
          <a:lstStyle/>
          <a:p>
            <a:pPr algn="ctr" indent="0" marL="0">
              <a:lnSpc>
                <a:spcPts val="2300"/>
              </a:lnSpc>
              <a:buNone/>
            </a:pPr>
            <a:r>
              <a:rPr lang="en-US" sz="2300" dirty="0">
                <a:solidFill>
                  <a:srgbClr val="CAD6DE"/>
                </a:solidFill>
                <a:latin typeface="Unbounded" pitchFamily="34" charset="0"/>
                <a:ea typeface="Unbounded" pitchFamily="34" charset="-122"/>
                <a:cs typeface="Unbounded" pitchFamily="34" charset="-120"/>
              </a:rPr>
              <a:t>3</a:t>
            </a:r>
            <a:endParaRPr lang="en-US" sz="2300" dirty="0"/>
          </a:p>
        </p:txBody>
      </p:sp>
      <p:sp>
        <p:nvSpPr>
          <p:cNvPr id="17" name="Text 15"/>
          <p:cNvSpPr/>
          <p:nvPr/>
        </p:nvSpPr>
        <p:spPr>
          <a:xfrm>
            <a:off x="5418058" y="2582108"/>
            <a:ext cx="1556504" cy="616268"/>
          </a:xfrm>
          <a:prstGeom prst="rect">
            <a:avLst/>
          </a:prstGeom>
          <a:noFill/>
          <a:ln/>
        </p:spPr>
        <p:txBody>
          <a:bodyPr wrap="square" lIns="0" tIns="0" rIns="0" bIns="0" rtlCol="0" anchor="t"/>
          <a:lstStyle/>
          <a:p>
            <a:pPr algn="ctr" indent="0" marL="0">
              <a:lnSpc>
                <a:spcPts val="2400"/>
              </a:lnSpc>
              <a:buNone/>
            </a:pPr>
            <a:r>
              <a:rPr lang="en-US" sz="1900" dirty="0">
                <a:solidFill>
                  <a:srgbClr val="CAD6DE"/>
                </a:solidFill>
                <a:latin typeface="Unbounded" pitchFamily="34" charset="0"/>
                <a:ea typeface="Unbounded" pitchFamily="34" charset="-122"/>
                <a:cs typeface="Unbounded" pitchFamily="34" charset="-120"/>
              </a:rPr>
              <a:t>Phát triển backend</a:t>
            </a:r>
            <a:endParaRPr lang="en-US" sz="1900" dirty="0"/>
          </a:p>
        </p:txBody>
      </p:sp>
      <p:sp>
        <p:nvSpPr>
          <p:cNvPr id="18" name="Text 16"/>
          <p:cNvSpPr/>
          <p:nvPr/>
        </p:nvSpPr>
        <p:spPr>
          <a:xfrm>
            <a:off x="5418058" y="3324106"/>
            <a:ext cx="1556504" cy="335280"/>
          </a:xfrm>
          <a:prstGeom prst="rect">
            <a:avLst/>
          </a:prstGeom>
          <a:noFill/>
          <a:ln/>
        </p:spPr>
        <p:txBody>
          <a:bodyPr wrap="none" lIns="0" tIns="0" rIns="0" bIns="0" rtlCol="0" anchor="t"/>
          <a:lstStyle/>
          <a:p>
            <a:pPr algn="ctr" indent="0" marL="0">
              <a:lnSpc>
                <a:spcPts val="2600"/>
              </a:lnSpc>
              <a:buNone/>
            </a:pPr>
            <a:endParaRPr lang="en-US" sz="1650" dirty="0"/>
          </a:p>
        </p:txBody>
      </p:sp>
      <p:sp>
        <p:nvSpPr>
          <p:cNvPr id="19" name="Shape 17"/>
          <p:cNvSpPr/>
          <p:nvPr/>
        </p:nvSpPr>
        <p:spPr>
          <a:xfrm>
            <a:off x="8422481" y="1743789"/>
            <a:ext cx="22860" cy="628650"/>
          </a:xfrm>
          <a:prstGeom prst="roundRect">
            <a:avLst>
              <a:gd name="adj" fmla="val 137520"/>
            </a:avLst>
          </a:prstGeom>
          <a:solidFill>
            <a:srgbClr val="49606E"/>
          </a:solidFill>
          <a:ln/>
        </p:spPr>
      </p:sp>
      <p:sp>
        <p:nvSpPr>
          <p:cNvPr id="20" name="Shape 18"/>
          <p:cNvSpPr/>
          <p:nvPr/>
        </p:nvSpPr>
        <p:spPr>
          <a:xfrm>
            <a:off x="8198167" y="1508046"/>
            <a:ext cx="471488" cy="471488"/>
          </a:xfrm>
          <a:prstGeom prst="roundRect">
            <a:avLst>
              <a:gd name="adj" fmla="val 6668"/>
            </a:avLst>
          </a:prstGeom>
          <a:solidFill>
            <a:srgbClr val="304755"/>
          </a:solidFill>
          <a:ln/>
        </p:spPr>
      </p:sp>
      <p:sp>
        <p:nvSpPr>
          <p:cNvPr id="21" name="Text 19"/>
          <p:cNvSpPr/>
          <p:nvPr/>
        </p:nvSpPr>
        <p:spPr>
          <a:xfrm>
            <a:off x="8285976" y="1558885"/>
            <a:ext cx="295870" cy="369808"/>
          </a:xfrm>
          <a:prstGeom prst="rect">
            <a:avLst/>
          </a:prstGeom>
          <a:noFill/>
          <a:ln/>
        </p:spPr>
        <p:txBody>
          <a:bodyPr wrap="none" lIns="0" tIns="0" rIns="0" bIns="0" rtlCol="0" anchor="t"/>
          <a:lstStyle/>
          <a:p>
            <a:pPr algn="ctr" indent="0" marL="0">
              <a:lnSpc>
                <a:spcPts val="2300"/>
              </a:lnSpc>
              <a:buNone/>
            </a:pPr>
            <a:r>
              <a:rPr lang="en-US" sz="2300" dirty="0">
                <a:solidFill>
                  <a:srgbClr val="CAD6DE"/>
                </a:solidFill>
                <a:latin typeface="Unbounded" pitchFamily="34" charset="0"/>
                <a:ea typeface="Unbounded" pitchFamily="34" charset="-122"/>
                <a:cs typeface="Unbounded" pitchFamily="34" charset="-120"/>
              </a:rPr>
              <a:t>4</a:t>
            </a:r>
            <a:endParaRPr lang="en-US" sz="2300" dirty="0"/>
          </a:p>
        </p:txBody>
      </p:sp>
      <p:sp>
        <p:nvSpPr>
          <p:cNvPr id="22" name="Text 20"/>
          <p:cNvSpPr/>
          <p:nvPr/>
        </p:nvSpPr>
        <p:spPr>
          <a:xfrm>
            <a:off x="7655600" y="2582108"/>
            <a:ext cx="1556623" cy="616268"/>
          </a:xfrm>
          <a:prstGeom prst="rect">
            <a:avLst/>
          </a:prstGeom>
          <a:noFill/>
          <a:ln/>
        </p:spPr>
        <p:txBody>
          <a:bodyPr wrap="square" lIns="0" tIns="0" rIns="0" bIns="0" rtlCol="0" anchor="t"/>
          <a:lstStyle/>
          <a:p>
            <a:pPr algn="ctr" indent="0" marL="0">
              <a:lnSpc>
                <a:spcPts val="2400"/>
              </a:lnSpc>
              <a:buNone/>
            </a:pPr>
            <a:r>
              <a:rPr lang="en-US" sz="1900" dirty="0">
                <a:solidFill>
                  <a:srgbClr val="CAD6DE"/>
                </a:solidFill>
                <a:latin typeface="Unbounded" pitchFamily="34" charset="0"/>
                <a:ea typeface="Unbounded" pitchFamily="34" charset="-122"/>
                <a:cs typeface="Unbounded" pitchFamily="34" charset="-120"/>
              </a:rPr>
              <a:t>Phát triển frontend</a:t>
            </a:r>
            <a:endParaRPr lang="en-US" sz="1900" dirty="0"/>
          </a:p>
        </p:txBody>
      </p:sp>
      <p:sp>
        <p:nvSpPr>
          <p:cNvPr id="23" name="Text 21"/>
          <p:cNvSpPr/>
          <p:nvPr/>
        </p:nvSpPr>
        <p:spPr>
          <a:xfrm>
            <a:off x="7655600" y="3324106"/>
            <a:ext cx="1556623" cy="335280"/>
          </a:xfrm>
          <a:prstGeom prst="rect">
            <a:avLst/>
          </a:prstGeom>
          <a:noFill/>
          <a:ln/>
        </p:spPr>
        <p:txBody>
          <a:bodyPr wrap="none" lIns="0" tIns="0" rIns="0" bIns="0" rtlCol="0" anchor="t"/>
          <a:lstStyle/>
          <a:p>
            <a:pPr algn="ctr" indent="0" marL="0">
              <a:lnSpc>
                <a:spcPts val="2600"/>
              </a:lnSpc>
              <a:buNone/>
            </a:pPr>
            <a:endParaRPr lang="en-US" sz="1650" dirty="0"/>
          </a:p>
        </p:txBody>
      </p:sp>
      <p:sp>
        <p:nvSpPr>
          <p:cNvPr id="24" name="Shape 22"/>
          <p:cNvSpPr/>
          <p:nvPr/>
        </p:nvSpPr>
        <p:spPr>
          <a:xfrm>
            <a:off x="10660023" y="1743789"/>
            <a:ext cx="22860" cy="628650"/>
          </a:xfrm>
          <a:prstGeom prst="roundRect">
            <a:avLst>
              <a:gd name="adj" fmla="val 137520"/>
            </a:avLst>
          </a:prstGeom>
          <a:solidFill>
            <a:srgbClr val="49606E"/>
          </a:solidFill>
          <a:ln/>
        </p:spPr>
      </p:sp>
      <p:sp>
        <p:nvSpPr>
          <p:cNvPr id="25" name="Shape 23"/>
          <p:cNvSpPr/>
          <p:nvPr/>
        </p:nvSpPr>
        <p:spPr>
          <a:xfrm>
            <a:off x="10435709" y="1508046"/>
            <a:ext cx="471488" cy="471488"/>
          </a:xfrm>
          <a:prstGeom prst="roundRect">
            <a:avLst>
              <a:gd name="adj" fmla="val 6668"/>
            </a:avLst>
          </a:prstGeom>
          <a:solidFill>
            <a:srgbClr val="304755"/>
          </a:solidFill>
          <a:ln/>
        </p:spPr>
      </p:sp>
      <p:sp>
        <p:nvSpPr>
          <p:cNvPr id="26" name="Text 24"/>
          <p:cNvSpPr/>
          <p:nvPr/>
        </p:nvSpPr>
        <p:spPr>
          <a:xfrm>
            <a:off x="10523518" y="1558885"/>
            <a:ext cx="295870" cy="369808"/>
          </a:xfrm>
          <a:prstGeom prst="rect">
            <a:avLst/>
          </a:prstGeom>
          <a:noFill/>
          <a:ln/>
        </p:spPr>
        <p:txBody>
          <a:bodyPr wrap="none" lIns="0" tIns="0" rIns="0" bIns="0" rtlCol="0" anchor="t"/>
          <a:lstStyle/>
          <a:p>
            <a:pPr algn="ctr" indent="0" marL="0">
              <a:lnSpc>
                <a:spcPts val="2300"/>
              </a:lnSpc>
              <a:buNone/>
            </a:pPr>
            <a:r>
              <a:rPr lang="en-US" sz="2300" dirty="0">
                <a:solidFill>
                  <a:srgbClr val="CAD6DE"/>
                </a:solidFill>
                <a:latin typeface="Unbounded" pitchFamily="34" charset="0"/>
                <a:ea typeface="Unbounded" pitchFamily="34" charset="-122"/>
                <a:cs typeface="Unbounded" pitchFamily="34" charset="-120"/>
              </a:rPr>
              <a:t>5</a:t>
            </a:r>
            <a:endParaRPr lang="en-US" sz="2300" dirty="0"/>
          </a:p>
        </p:txBody>
      </p:sp>
      <p:sp>
        <p:nvSpPr>
          <p:cNvPr id="27" name="Text 25"/>
          <p:cNvSpPr/>
          <p:nvPr/>
        </p:nvSpPr>
        <p:spPr>
          <a:xfrm>
            <a:off x="9893260" y="2582108"/>
            <a:ext cx="1556504" cy="308134"/>
          </a:xfrm>
          <a:prstGeom prst="rect">
            <a:avLst/>
          </a:prstGeom>
          <a:noFill/>
          <a:ln/>
        </p:spPr>
        <p:txBody>
          <a:bodyPr wrap="none" lIns="0" tIns="0" rIns="0" bIns="0" rtlCol="0" anchor="t"/>
          <a:lstStyle/>
          <a:p>
            <a:pPr algn="ctr" indent="0" marL="0">
              <a:lnSpc>
                <a:spcPts val="2400"/>
              </a:lnSpc>
              <a:buNone/>
            </a:pPr>
            <a:r>
              <a:rPr lang="en-US" sz="1900" dirty="0">
                <a:solidFill>
                  <a:srgbClr val="CAD6DE"/>
                </a:solidFill>
                <a:latin typeface="Unbounded" pitchFamily="34" charset="0"/>
                <a:ea typeface="Unbounded" pitchFamily="34" charset="-122"/>
                <a:cs typeface="Unbounded" pitchFamily="34" charset="-120"/>
              </a:rPr>
              <a:t>Kiểm thử</a:t>
            </a:r>
            <a:endParaRPr lang="en-US" sz="1900" dirty="0"/>
          </a:p>
        </p:txBody>
      </p:sp>
      <p:sp>
        <p:nvSpPr>
          <p:cNvPr id="28" name="Text 26"/>
          <p:cNvSpPr/>
          <p:nvPr/>
        </p:nvSpPr>
        <p:spPr>
          <a:xfrm>
            <a:off x="9893260" y="3015972"/>
            <a:ext cx="1556504" cy="335280"/>
          </a:xfrm>
          <a:prstGeom prst="rect">
            <a:avLst/>
          </a:prstGeom>
          <a:noFill/>
          <a:ln/>
        </p:spPr>
        <p:txBody>
          <a:bodyPr wrap="none" lIns="0" tIns="0" rIns="0" bIns="0" rtlCol="0" anchor="t"/>
          <a:lstStyle/>
          <a:p>
            <a:pPr algn="ctr" indent="0" marL="0">
              <a:lnSpc>
                <a:spcPts val="2600"/>
              </a:lnSpc>
              <a:buNone/>
            </a:pPr>
            <a:endParaRPr lang="en-US" sz="1650" dirty="0"/>
          </a:p>
        </p:txBody>
      </p:sp>
      <p:sp>
        <p:nvSpPr>
          <p:cNvPr id="29" name="Shape 27"/>
          <p:cNvSpPr/>
          <p:nvPr/>
        </p:nvSpPr>
        <p:spPr>
          <a:xfrm>
            <a:off x="12897564" y="1743789"/>
            <a:ext cx="22860" cy="628650"/>
          </a:xfrm>
          <a:prstGeom prst="roundRect">
            <a:avLst>
              <a:gd name="adj" fmla="val 137520"/>
            </a:avLst>
          </a:prstGeom>
          <a:solidFill>
            <a:srgbClr val="49606E"/>
          </a:solidFill>
          <a:ln/>
        </p:spPr>
      </p:sp>
      <p:sp>
        <p:nvSpPr>
          <p:cNvPr id="30" name="Shape 28"/>
          <p:cNvSpPr/>
          <p:nvPr/>
        </p:nvSpPr>
        <p:spPr>
          <a:xfrm>
            <a:off x="12673251" y="1508046"/>
            <a:ext cx="471488" cy="471488"/>
          </a:xfrm>
          <a:prstGeom prst="roundRect">
            <a:avLst>
              <a:gd name="adj" fmla="val 6668"/>
            </a:avLst>
          </a:prstGeom>
          <a:solidFill>
            <a:srgbClr val="304755"/>
          </a:solidFill>
          <a:ln/>
        </p:spPr>
      </p:sp>
      <p:sp>
        <p:nvSpPr>
          <p:cNvPr id="31" name="Text 29"/>
          <p:cNvSpPr/>
          <p:nvPr/>
        </p:nvSpPr>
        <p:spPr>
          <a:xfrm>
            <a:off x="12761059" y="1558885"/>
            <a:ext cx="295870" cy="369808"/>
          </a:xfrm>
          <a:prstGeom prst="rect">
            <a:avLst/>
          </a:prstGeom>
          <a:noFill/>
          <a:ln/>
        </p:spPr>
        <p:txBody>
          <a:bodyPr wrap="none" lIns="0" tIns="0" rIns="0" bIns="0" rtlCol="0" anchor="t"/>
          <a:lstStyle/>
          <a:p>
            <a:pPr algn="ctr" indent="0" marL="0">
              <a:lnSpc>
                <a:spcPts val="2300"/>
              </a:lnSpc>
              <a:buNone/>
            </a:pPr>
            <a:r>
              <a:rPr lang="en-US" sz="2300" dirty="0">
                <a:solidFill>
                  <a:srgbClr val="CAD6DE"/>
                </a:solidFill>
                <a:latin typeface="Unbounded" pitchFamily="34" charset="0"/>
                <a:ea typeface="Unbounded" pitchFamily="34" charset="-122"/>
                <a:cs typeface="Unbounded" pitchFamily="34" charset="-120"/>
              </a:rPr>
              <a:t>6</a:t>
            </a:r>
            <a:endParaRPr lang="en-US" sz="2300" dirty="0"/>
          </a:p>
        </p:txBody>
      </p:sp>
      <p:sp>
        <p:nvSpPr>
          <p:cNvPr id="32" name="Text 30"/>
          <p:cNvSpPr/>
          <p:nvPr/>
        </p:nvSpPr>
        <p:spPr>
          <a:xfrm>
            <a:off x="12130802" y="2582108"/>
            <a:ext cx="1556504" cy="308134"/>
          </a:xfrm>
          <a:prstGeom prst="rect">
            <a:avLst/>
          </a:prstGeom>
          <a:noFill/>
          <a:ln/>
        </p:spPr>
        <p:txBody>
          <a:bodyPr wrap="none" lIns="0" tIns="0" rIns="0" bIns="0" rtlCol="0" anchor="t"/>
          <a:lstStyle/>
          <a:p>
            <a:pPr algn="ctr" indent="0" marL="0">
              <a:lnSpc>
                <a:spcPts val="2400"/>
              </a:lnSpc>
              <a:buNone/>
            </a:pPr>
            <a:r>
              <a:rPr lang="en-US" sz="1900" dirty="0">
                <a:solidFill>
                  <a:srgbClr val="CAD6DE"/>
                </a:solidFill>
                <a:latin typeface="Unbounded" pitchFamily="34" charset="0"/>
                <a:ea typeface="Unbounded" pitchFamily="34" charset="-122"/>
                <a:cs typeface="Unbounded" pitchFamily="34" charset="-120"/>
              </a:rPr>
              <a:t>Triển khai</a:t>
            </a:r>
            <a:endParaRPr lang="en-US" sz="1900" dirty="0"/>
          </a:p>
        </p:txBody>
      </p:sp>
      <p:sp>
        <p:nvSpPr>
          <p:cNvPr id="33" name="Text 31"/>
          <p:cNvSpPr/>
          <p:nvPr/>
        </p:nvSpPr>
        <p:spPr>
          <a:xfrm>
            <a:off x="12130802" y="3015972"/>
            <a:ext cx="1556504" cy="335280"/>
          </a:xfrm>
          <a:prstGeom prst="rect">
            <a:avLst/>
          </a:prstGeom>
          <a:noFill/>
          <a:ln/>
        </p:spPr>
        <p:txBody>
          <a:bodyPr wrap="none" lIns="0" tIns="0" rIns="0" bIns="0" rtlCol="0" anchor="t"/>
          <a:lstStyle/>
          <a:p>
            <a:pPr algn="ctr" indent="0" marL="0">
              <a:lnSpc>
                <a:spcPts val="2600"/>
              </a:lnSpc>
              <a:buNone/>
            </a:pPr>
            <a:endParaRPr lang="en-US" sz="1650" dirty="0"/>
          </a:p>
        </p:txBody>
      </p:sp>
      <p:pic>
        <p:nvPicPr>
          <p:cNvPr id="34" name="Image 0" descr="preencoded.png">    </p:cNvPr>
          <p:cNvPicPr>
            <a:picLocks noChangeAspect="1"/>
          </p:cNvPicPr>
          <p:nvPr/>
        </p:nvPicPr>
        <p:blipFill>
          <a:blip r:embed="rId1"/>
          <a:stretch>
            <a:fillRect/>
          </a:stretch>
        </p:blipFill>
        <p:spPr>
          <a:xfrm>
            <a:off x="1770221" y="3895130"/>
            <a:ext cx="11089838" cy="375701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820817"/>
            <a:ext cx="6500336" cy="563285"/>
          </a:xfrm>
          <a:prstGeom prst="rect">
            <a:avLst/>
          </a:prstGeom>
          <a:noFill/>
          <a:ln/>
        </p:spPr>
        <p:txBody>
          <a:bodyPr wrap="none" lIns="0" tIns="0" rIns="0" bIns="0" rtlCol="0" anchor="t"/>
          <a:lstStyle/>
          <a:p>
            <a:pPr algn="l" indent="0" marL="0">
              <a:lnSpc>
                <a:spcPts val="4400"/>
              </a:lnSpc>
              <a:buNone/>
            </a:pPr>
            <a:r>
              <a:rPr lang="en-US" sz="3500" dirty="0">
                <a:solidFill>
                  <a:srgbClr val="FFFFFF"/>
                </a:solidFill>
                <a:latin typeface="Unbounded" pitchFamily="34" charset="0"/>
                <a:ea typeface="Unbounded" pitchFamily="34" charset="-122"/>
                <a:cs typeface="Unbounded" pitchFamily="34" charset="-120"/>
              </a:rPr>
              <a:t>Mục tiêu &amp; Phương pháp</a:t>
            </a:r>
            <a:endParaRPr lang="en-US" sz="3500" dirty="0"/>
          </a:p>
        </p:txBody>
      </p:sp>
      <p:sp>
        <p:nvSpPr>
          <p:cNvPr id="3" name="Text 1"/>
          <p:cNvSpPr/>
          <p:nvPr/>
        </p:nvSpPr>
        <p:spPr>
          <a:xfrm>
            <a:off x="837724" y="1982391"/>
            <a:ext cx="3379470" cy="422315"/>
          </a:xfrm>
          <a:prstGeom prst="rect">
            <a:avLst/>
          </a:prstGeom>
          <a:noFill/>
          <a:ln/>
        </p:spPr>
        <p:txBody>
          <a:bodyPr wrap="none" lIns="0" tIns="0" rIns="0" bIns="0" rtlCol="0" anchor="t"/>
          <a:lstStyle/>
          <a:p>
            <a:pPr algn="l" indent="0" marL="0">
              <a:lnSpc>
                <a:spcPts val="3300"/>
              </a:lnSpc>
              <a:buNone/>
            </a:pPr>
            <a:r>
              <a:rPr lang="en-US" sz="2650" dirty="0">
                <a:solidFill>
                  <a:srgbClr val="FFFFFF"/>
                </a:solidFill>
                <a:latin typeface="Unbounded" pitchFamily="34" charset="0"/>
                <a:ea typeface="Unbounded" pitchFamily="34" charset="-122"/>
                <a:cs typeface="Unbounded" pitchFamily="34" charset="-120"/>
              </a:rPr>
              <a:t>Mục tiêu</a:t>
            </a:r>
            <a:endParaRPr lang="en-US" sz="2650" dirty="0"/>
          </a:p>
        </p:txBody>
      </p:sp>
      <p:sp>
        <p:nvSpPr>
          <p:cNvPr id="4" name="Text 2"/>
          <p:cNvSpPr/>
          <p:nvPr/>
        </p:nvSpPr>
        <p:spPr>
          <a:xfrm>
            <a:off x="837724" y="2644021"/>
            <a:ext cx="6185535"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CAD6DE"/>
                </a:solidFill>
                <a:latin typeface="Cabin" pitchFamily="34" charset="0"/>
                <a:ea typeface="Cabin" pitchFamily="34" charset="-122"/>
                <a:cs typeface="Cabin" pitchFamily="34" charset="-120"/>
              </a:rPr>
              <a:t>Website bán sách hoàn chỉnh, thân thiện.</a:t>
            </a:r>
            <a:endParaRPr lang="en-US" sz="1850" dirty="0"/>
          </a:p>
        </p:txBody>
      </p:sp>
      <p:sp>
        <p:nvSpPr>
          <p:cNvPr id="5" name="Text 3"/>
          <p:cNvSpPr/>
          <p:nvPr/>
        </p:nvSpPr>
        <p:spPr>
          <a:xfrm>
            <a:off x="837724" y="3110746"/>
            <a:ext cx="6185535"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CAD6DE"/>
                </a:solidFill>
                <a:latin typeface="Cabin" pitchFamily="34" charset="0"/>
                <a:ea typeface="Cabin" pitchFamily="34" charset="-122"/>
                <a:cs typeface="Cabin" pitchFamily="34" charset="-120"/>
              </a:rPr>
              <a:t>Tự động hóa quy trình hậu mãi.</a:t>
            </a:r>
            <a:endParaRPr lang="en-US" sz="1850" dirty="0"/>
          </a:p>
        </p:txBody>
      </p:sp>
      <p:pic>
        <p:nvPicPr>
          <p:cNvPr id="6" name="Image 0" descr="preencoded.png">    </p:cNvPr>
          <p:cNvPicPr>
            <a:picLocks noChangeAspect="1"/>
          </p:cNvPicPr>
          <p:nvPr/>
        </p:nvPicPr>
        <p:blipFill>
          <a:blip r:embed="rId1"/>
          <a:stretch>
            <a:fillRect/>
          </a:stretch>
        </p:blipFill>
        <p:spPr>
          <a:xfrm>
            <a:off x="837724" y="3762970"/>
            <a:ext cx="6185535" cy="3376613"/>
          </a:xfrm>
          <a:prstGeom prst="rect">
            <a:avLst/>
          </a:prstGeom>
        </p:spPr>
      </p:pic>
      <p:sp>
        <p:nvSpPr>
          <p:cNvPr id="7" name="Text 4"/>
          <p:cNvSpPr/>
          <p:nvPr/>
        </p:nvSpPr>
        <p:spPr>
          <a:xfrm>
            <a:off x="7614761" y="1982391"/>
            <a:ext cx="3379470" cy="422315"/>
          </a:xfrm>
          <a:prstGeom prst="rect">
            <a:avLst/>
          </a:prstGeom>
          <a:noFill/>
          <a:ln/>
        </p:spPr>
        <p:txBody>
          <a:bodyPr wrap="none" lIns="0" tIns="0" rIns="0" bIns="0" rtlCol="0" anchor="t"/>
          <a:lstStyle/>
          <a:p>
            <a:pPr algn="l" indent="0" marL="0">
              <a:lnSpc>
                <a:spcPts val="3300"/>
              </a:lnSpc>
              <a:buNone/>
            </a:pPr>
            <a:r>
              <a:rPr lang="en-US" sz="2650" dirty="0">
                <a:solidFill>
                  <a:srgbClr val="FFFFFF"/>
                </a:solidFill>
                <a:latin typeface="Unbounded" pitchFamily="34" charset="0"/>
                <a:ea typeface="Unbounded" pitchFamily="34" charset="-122"/>
                <a:cs typeface="Unbounded" pitchFamily="34" charset="-120"/>
              </a:rPr>
              <a:t>Phương pháp</a:t>
            </a:r>
            <a:endParaRPr lang="en-US" sz="2650" dirty="0"/>
          </a:p>
        </p:txBody>
      </p:sp>
      <p:sp>
        <p:nvSpPr>
          <p:cNvPr id="8" name="Text 5"/>
          <p:cNvSpPr/>
          <p:nvPr/>
        </p:nvSpPr>
        <p:spPr>
          <a:xfrm>
            <a:off x="7614761" y="2644021"/>
            <a:ext cx="6185535"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CAD6DE"/>
                </a:solidFill>
                <a:latin typeface="Cabin" pitchFamily="34" charset="0"/>
                <a:ea typeface="Cabin" pitchFamily="34" charset="-122"/>
                <a:cs typeface="Cabin" pitchFamily="34" charset="-120"/>
              </a:rPr>
              <a:t>Mô hình Waterfall cải tiến.</a:t>
            </a:r>
            <a:endParaRPr lang="en-US" sz="1850" dirty="0"/>
          </a:p>
        </p:txBody>
      </p:sp>
      <p:sp>
        <p:nvSpPr>
          <p:cNvPr id="9" name="Text 6"/>
          <p:cNvSpPr/>
          <p:nvPr/>
        </p:nvSpPr>
        <p:spPr>
          <a:xfrm>
            <a:off x="7614761" y="3110746"/>
            <a:ext cx="6185535"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CAD6DE"/>
                </a:solidFill>
                <a:latin typeface="Cabin" pitchFamily="34" charset="0"/>
                <a:ea typeface="Cabin" pitchFamily="34" charset="-122"/>
                <a:cs typeface="Cabin" pitchFamily="34" charset="-120"/>
              </a:rPr>
              <a:t>Khảo sát thực tế (Tiki, Fahasa).</a:t>
            </a:r>
            <a:endParaRPr lang="en-US" sz="1850" dirty="0"/>
          </a:p>
        </p:txBody>
      </p:sp>
      <p:pic>
        <p:nvPicPr>
          <p:cNvPr id="10" name="Image 1" descr="preencoded.png">    </p:cNvPr>
          <p:cNvPicPr>
            <a:picLocks noChangeAspect="1"/>
          </p:cNvPicPr>
          <p:nvPr/>
        </p:nvPicPr>
        <p:blipFill>
          <a:blip r:embed="rId2"/>
          <a:stretch>
            <a:fillRect/>
          </a:stretch>
        </p:blipFill>
        <p:spPr>
          <a:xfrm>
            <a:off x="7614761" y="3762970"/>
            <a:ext cx="6185535" cy="337661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139071"/>
            <a:ext cx="4505920" cy="563285"/>
          </a:xfrm>
          <a:prstGeom prst="rect">
            <a:avLst/>
          </a:prstGeom>
          <a:noFill/>
          <a:ln/>
        </p:spPr>
        <p:txBody>
          <a:bodyPr wrap="none" lIns="0" tIns="0" rIns="0" bIns="0" rtlCol="0" anchor="t"/>
          <a:lstStyle/>
          <a:p>
            <a:pPr algn="l" indent="0" marL="0">
              <a:lnSpc>
                <a:spcPts val="4400"/>
              </a:lnSpc>
              <a:buNone/>
            </a:pPr>
            <a:r>
              <a:rPr lang="en-US" sz="3500" dirty="0">
                <a:solidFill>
                  <a:srgbClr val="FFFFFF"/>
                </a:solidFill>
                <a:latin typeface="Unbounded" pitchFamily="34" charset="0"/>
                <a:ea typeface="Unbounded" pitchFamily="34" charset="-122"/>
                <a:cs typeface="Unbounded" pitchFamily="34" charset="-120"/>
              </a:rPr>
              <a:t>Lý do chọn đề tài</a:t>
            </a:r>
            <a:endParaRPr lang="en-US" sz="3500" dirty="0"/>
          </a:p>
        </p:txBody>
      </p:sp>
      <p:sp>
        <p:nvSpPr>
          <p:cNvPr id="4" name="Shape 1"/>
          <p:cNvSpPr/>
          <p:nvPr/>
        </p:nvSpPr>
        <p:spPr>
          <a:xfrm>
            <a:off x="6324124" y="2061329"/>
            <a:ext cx="30480" cy="5029081"/>
          </a:xfrm>
          <a:prstGeom prst="roundRect">
            <a:avLst>
              <a:gd name="adj" fmla="val 117806"/>
            </a:avLst>
          </a:prstGeom>
          <a:solidFill>
            <a:srgbClr val="49606E"/>
          </a:solidFill>
          <a:ln/>
        </p:spPr>
      </p:sp>
      <p:sp>
        <p:nvSpPr>
          <p:cNvPr id="5" name="Shape 2"/>
          <p:cNvSpPr/>
          <p:nvPr/>
        </p:nvSpPr>
        <p:spPr>
          <a:xfrm>
            <a:off x="6354604" y="2061329"/>
            <a:ext cx="7468553" cy="1357193"/>
          </a:xfrm>
          <a:prstGeom prst="rect">
            <a:avLst/>
          </a:prstGeom>
          <a:solidFill>
            <a:srgbClr val="304755"/>
          </a:solidFill>
          <a:ln/>
        </p:spPr>
      </p:sp>
      <p:sp>
        <p:nvSpPr>
          <p:cNvPr id="6" name="Text 3"/>
          <p:cNvSpPr/>
          <p:nvPr/>
        </p:nvSpPr>
        <p:spPr>
          <a:xfrm>
            <a:off x="6593919" y="2300645"/>
            <a:ext cx="3116461"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Nhu cầu thị trường</a:t>
            </a:r>
            <a:endParaRPr lang="en-US" sz="2200" dirty="0"/>
          </a:p>
        </p:txBody>
      </p:sp>
      <p:sp>
        <p:nvSpPr>
          <p:cNvPr id="7" name="Text 4"/>
          <p:cNvSpPr/>
          <p:nvPr/>
        </p:nvSpPr>
        <p:spPr>
          <a:xfrm>
            <a:off x="6593919" y="2796183"/>
            <a:ext cx="6989921"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Mua sắm trực tuyến tăng, lĩnh vực sách phát triển.</a:t>
            </a:r>
            <a:endParaRPr lang="en-US" sz="1850" dirty="0"/>
          </a:p>
        </p:txBody>
      </p:sp>
      <p:sp>
        <p:nvSpPr>
          <p:cNvPr id="8" name="Shape 5"/>
          <p:cNvSpPr/>
          <p:nvPr/>
        </p:nvSpPr>
        <p:spPr>
          <a:xfrm>
            <a:off x="6354604" y="3897273"/>
            <a:ext cx="7468553" cy="1357193"/>
          </a:xfrm>
          <a:prstGeom prst="rect">
            <a:avLst/>
          </a:prstGeom>
          <a:solidFill>
            <a:srgbClr val="304755"/>
          </a:solidFill>
          <a:ln/>
        </p:spPr>
      </p:sp>
      <p:sp>
        <p:nvSpPr>
          <p:cNvPr id="9" name="Text 6"/>
          <p:cNvSpPr/>
          <p:nvPr/>
        </p:nvSpPr>
        <p:spPr>
          <a:xfrm>
            <a:off x="6593919" y="4136588"/>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Hạn chế hiện tại</a:t>
            </a:r>
            <a:endParaRPr lang="en-US" sz="2200" dirty="0"/>
          </a:p>
        </p:txBody>
      </p:sp>
      <p:sp>
        <p:nvSpPr>
          <p:cNvPr id="10" name="Text 7"/>
          <p:cNvSpPr/>
          <p:nvPr/>
        </p:nvSpPr>
        <p:spPr>
          <a:xfrm>
            <a:off x="6593919" y="4632127"/>
            <a:ext cx="6989921"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Giao diện, quản lý đơn hàng, trải nghiệm người dùng.</a:t>
            </a:r>
            <a:endParaRPr lang="en-US" sz="1850" dirty="0"/>
          </a:p>
        </p:txBody>
      </p:sp>
      <p:sp>
        <p:nvSpPr>
          <p:cNvPr id="11" name="Shape 8"/>
          <p:cNvSpPr/>
          <p:nvPr/>
        </p:nvSpPr>
        <p:spPr>
          <a:xfrm>
            <a:off x="6354604" y="5733217"/>
            <a:ext cx="7468553" cy="1357193"/>
          </a:xfrm>
          <a:prstGeom prst="rect">
            <a:avLst/>
          </a:prstGeom>
          <a:solidFill>
            <a:srgbClr val="304755"/>
          </a:solidFill>
          <a:ln/>
        </p:spPr>
      </p:sp>
      <p:sp>
        <p:nvSpPr>
          <p:cNvPr id="12" name="Text 9"/>
          <p:cNvSpPr/>
          <p:nvPr/>
        </p:nvSpPr>
        <p:spPr>
          <a:xfrm>
            <a:off x="6593919" y="5972532"/>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Giải pháp</a:t>
            </a:r>
            <a:endParaRPr lang="en-US" sz="2200" dirty="0"/>
          </a:p>
        </p:txBody>
      </p:sp>
      <p:sp>
        <p:nvSpPr>
          <p:cNvPr id="13" name="Text 10"/>
          <p:cNvSpPr/>
          <p:nvPr/>
        </p:nvSpPr>
        <p:spPr>
          <a:xfrm>
            <a:off x="6593919" y="6468070"/>
            <a:ext cx="6989921"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Xây dựng hệ thống bán sách hiện đại, thân thiện.</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7838" y="626864"/>
            <a:ext cx="8094107" cy="536377"/>
          </a:xfrm>
          <a:prstGeom prst="rect">
            <a:avLst/>
          </a:prstGeom>
          <a:noFill/>
          <a:ln/>
        </p:spPr>
        <p:txBody>
          <a:bodyPr wrap="none" lIns="0" tIns="0" rIns="0" bIns="0" rtlCol="0" anchor="t"/>
          <a:lstStyle/>
          <a:p>
            <a:pPr algn="l" indent="0" marL="0">
              <a:lnSpc>
                <a:spcPts val="4200"/>
              </a:lnSpc>
              <a:buNone/>
            </a:pPr>
            <a:r>
              <a:rPr lang="en-US" sz="3350" dirty="0">
                <a:solidFill>
                  <a:srgbClr val="FFFFFF"/>
                </a:solidFill>
                <a:latin typeface="Unbounded" pitchFamily="34" charset="0"/>
                <a:ea typeface="Unbounded" pitchFamily="34" charset="-122"/>
                <a:cs typeface="Unbounded" pitchFamily="34" charset="-120"/>
              </a:rPr>
              <a:t>Công nghệ &amp; Công cụ phát triển</a:t>
            </a:r>
            <a:endParaRPr lang="en-US" sz="3350" dirty="0"/>
          </a:p>
        </p:txBody>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97838" y="1619131"/>
            <a:ext cx="569952" cy="569952"/>
          </a:xfrm>
          <a:prstGeom prst="rect">
            <a:avLst/>
          </a:prstGeom>
        </p:spPr>
      </p:pic>
      <p:sp>
        <p:nvSpPr>
          <p:cNvPr id="4" name="Text 1"/>
          <p:cNvSpPr/>
          <p:nvPr/>
        </p:nvSpPr>
        <p:spPr>
          <a:xfrm>
            <a:off x="797838" y="2474000"/>
            <a:ext cx="2682121" cy="335280"/>
          </a:xfrm>
          <a:prstGeom prst="rect">
            <a:avLst/>
          </a:prstGeom>
          <a:noFill/>
          <a:ln/>
        </p:spPr>
        <p:txBody>
          <a:bodyPr wrap="none" lIns="0" tIns="0" rIns="0" bIns="0" rtlCol="0" anchor="t"/>
          <a:lstStyle/>
          <a:p>
            <a:pPr algn="l" indent="0" marL="0">
              <a:lnSpc>
                <a:spcPts val="2600"/>
              </a:lnSpc>
              <a:buNone/>
            </a:pPr>
            <a:r>
              <a:rPr lang="en-US" sz="2100" dirty="0">
                <a:solidFill>
                  <a:srgbClr val="CAD6DE"/>
                </a:solidFill>
                <a:latin typeface="Unbounded" pitchFamily="34" charset="0"/>
                <a:ea typeface="Unbounded" pitchFamily="34" charset="-122"/>
                <a:cs typeface="Unbounded" pitchFamily="34" charset="-120"/>
              </a:rPr>
              <a:t>PHP 8.2.12</a:t>
            </a:r>
            <a:endParaRPr lang="en-US" sz="2100" dirty="0"/>
          </a:p>
        </p:txBody>
      </p:sp>
      <p:sp>
        <p:nvSpPr>
          <p:cNvPr id="5" name="Text 2"/>
          <p:cNvSpPr/>
          <p:nvPr/>
        </p:nvSpPr>
        <p:spPr>
          <a:xfrm>
            <a:off x="797838" y="2945963"/>
            <a:ext cx="6374844" cy="364808"/>
          </a:xfrm>
          <a:prstGeom prst="rect">
            <a:avLst/>
          </a:prstGeom>
          <a:noFill/>
          <a:ln/>
        </p:spPr>
        <p:txBody>
          <a:bodyPr wrap="none" lIns="0" tIns="0" rIns="0" bIns="0" rtlCol="0" anchor="t"/>
          <a:lstStyle/>
          <a:p>
            <a:pPr algn="l" indent="0" marL="0">
              <a:lnSpc>
                <a:spcPts val="2850"/>
              </a:lnSpc>
              <a:buNone/>
            </a:pPr>
            <a:r>
              <a:rPr lang="en-US" sz="1750" dirty="0">
                <a:solidFill>
                  <a:srgbClr val="CAD6DE"/>
                </a:solidFill>
                <a:latin typeface="Cabin" pitchFamily="34" charset="0"/>
                <a:ea typeface="Cabin" pitchFamily="34" charset="-122"/>
                <a:cs typeface="Cabin" pitchFamily="34" charset="-120"/>
              </a:rPr>
              <a:t>Ngôn ngữ backend chính, dễ học, cộng đồng lớn.</a:t>
            </a:r>
            <a:endParaRPr lang="en-US" sz="1750" dirty="0"/>
          </a:p>
        </p:txBody>
      </p:sp>
      <p:pic>
        <p:nvPicPr>
          <p:cNvPr id="6"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57599" y="1619131"/>
            <a:ext cx="569952" cy="569952"/>
          </a:xfrm>
          <a:prstGeom prst="rect">
            <a:avLst/>
          </a:prstGeom>
        </p:spPr>
      </p:pic>
      <p:sp>
        <p:nvSpPr>
          <p:cNvPr id="7" name="Text 3"/>
          <p:cNvSpPr/>
          <p:nvPr/>
        </p:nvSpPr>
        <p:spPr>
          <a:xfrm>
            <a:off x="7457599" y="2474000"/>
            <a:ext cx="2682121" cy="335280"/>
          </a:xfrm>
          <a:prstGeom prst="rect">
            <a:avLst/>
          </a:prstGeom>
          <a:noFill/>
          <a:ln/>
        </p:spPr>
        <p:txBody>
          <a:bodyPr wrap="none" lIns="0" tIns="0" rIns="0" bIns="0" rtlCol="0" anchor="t"/>
          <a:lstStyle/>
          <a:p>
            <a:pPr algn="l" indent="0" marL="0">
              <a:lnSpc>
                <a:spcPts val="2600"/>
              </a:lnSpc>
              <a:buNone/>
            </a:pPr>
            <a:r>
              <a:rPr lang="en-US" sz="2100" dirty="0">
                <a:solidFill>
                  <a:srgbClr val="CAD6DE"/>
                </a:solidFill>
                <a:latin typeface="Unbounded" pitchFamily="34" charset="0"/>
                <a:ea typeface="Unbounded" pitchFamily="34" charset="-122"/>
                <a:cs typeface="Unbounded" pitchFamily="34" charset="-120"/>
              </a:rPr>
              <a:t>MariaDB 10.4.32</a:t>
            </a:r>
            <a:endParaRPr lang="en-US" sz="2100" dirty="0"/>
          </a:p>
        </p:txBody>
      </p:sp>
      <p:sp>
        <p:nvSpPr>
          <p:cNvPr id="8" name="Text 4"/>
          <p:cNvSpPr/>
          <p:nvPr/>
        </p:nvSpPr>
        <p:spPr>
          <a:xfrm>
            <a:off x="7457599" y="2945963"/>
            <a:ext cx="6374963" cy="364808"/>
          </a:xfrm>
          <a:prstGeom prst="rect">
            <a:avLst/>
          </a:prstGeom>
          <a:noFill/>
          <a:ln/>
        </p:spPr>
        <p:txBody>
          <a:bodyPr wrap="none" lIns="0" tIns="0" rIns="0" bIns="0" rtlCol="0" anchor="t"/>
          <a:lstStyle/>
          <a:p>
            <a:pPr algn="l" indent="0" marL="0">
              <a:lnSpc>
                <a:spcPts val="2850"/>
              </a:lnSpc>
              <a:buNone/>
            </a:pPr>
            <a:r>
              <a:rPr lang="en-US" sz="1750" dirty="0">
                <a:solidFill>
                  <a:srgbClr val="CAD6DE"/>
                </a:solidFill>
                <a:latin typeface="Cabin" pitchFamily="34" charset="0"/>
                <a:ea typeface="Cabin" pitchFamily="34" charset="-122"/>
                <a:cs typeface="Cabin" pitchFamily="34" charset="-120"/>
              </a:rPr>
              <a:t>Hệ quản trị CSDL quan hệ, hiệu suất cao, miễn phí.</a:t>
            </a:r>
            <a:endParaRPr lang="en-US" sz="1750" dirty="0"/>
          </a:p>
        </p:txBody>
      </p:sp>
      <p:pic>
        <p:nvPicPr>
          <p:cNvPr id="9"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97838" y="3766661"/>
            <a:ext cx="569952" cy="569952"/>
          </a:xfrm>
          <a:prstGeom prst="rect">
            <a:avLst/>
          </a:prstGeom>
        </p:spPr>
      </p:pic>
      <p:sp>
        <p:nvSpPr>
          <p:cNvPr id="10" name="Text 5"/>
          <p:cNvSpPr/>
          <p:nvPr/>
        </p:nvSpPr>
        <p:spPr>
          <a:xfrm>
            <a:off x="797838" y="4621530"/>
            <a:ext cx="2744391" cy="335280"/>
          </a:xfrm>
          <a:prstGeom prst="rect">
            <a:avLst/>
          </a:prstGeom>
          <a:noFill/>
          <a:ln/>
        </p:spPr>
        <p:txBody>
          <a:bodyPr wrap="none" lIns="0" tIns="0" rIns="0" bIns="0" rtlCol="0" anchor="t"/>
          <a:lstStyle/>
          <a:p>
            <a:pPr algn="l" indent="0" marL="0">
              <a:lnSpc>
                <a:spcPts val="2600"/>
              </a:lnSpc>
              <a:buNone/>
            </a:pPr>
            <a:r>
              <a:rPr lang="en-US" sz="2100" dirty="0">
                <a:solidFill>
                  <a:srgbClr val="CAD6DE"/>
                </a:solidFill>
                <a:latin typeface="Unbounded" pitchFamily="34" charset="0"/>
                <a:ea typeface="Unbounded" pitchFamily="34" charset="-122"/>
                <a:cs typeface="Unbounded" pitchFamily="34" charset="-120"/>
              </a:rPr>
              <a:t>HTML5, CSS3, JS</a:t>
            </a:r>
            <a:endParaRPr lang="en-US" sz="2100" dirty="0"/>
          </a:p>
        </p:txBody>
      </p:sp>
      <p:sp>
        <p:nvSpPr>
          <p:cNvPr id="11" name="Text 6"/>
          <p:cNvSpPr/>
          <p:nvPr/>
        </p:nvSpPr>
        <p:spPr>
          <a:xfrm>
            <a:off x="797838" y="5093494"/>
            <a:ext cx="6374844" cy="364808"/>
          </a:xfrm>
          <a:prstGeom prst="rect">
            <a:avLst/>
          </a:prstGeom>
          <a:noFill/>
          <a:ln/>
        </p:spPr>
        <p:txBody>
          <a:bodyPr wrap="none" lIns="0" tIns="0" rIns="0" bIns="0" rtlCol="0" anchor="t"/>
          <a:lstStyle/>
          <a:p>
            <a:pPr algn="l" indent="0" marL="0">
              <a:lnSpc>
                <a:spcPts val="2850"/>
              </a:lnSpc>
              <a:buNone/>
            </a:pPr>
            <a:r>
              <a:rPr lang="en-US" sz="1750" dirty="0">
                <a:solidFill>
                  <a:srgbClr val="CAD6DE"/>
                </a:solidFill>
                <a:latin typeface="Cabin" pitchFamily="34" charset="0"/>
                <a:ea typeface="Cabin" pitchFamily="34" charset="-122"/>
                <a:cs typeface="Cabin" pitchFamily="34" charset="-120"/>
              </a:rPr>
              <a:t>Cấu trúc, giao diện, tương tác động phía client.</a:t>
            </a:r>
            <a:endParaRPr lang="en-US" sz="1750" dirty="0"/>
          </a:p>
        </p:txBody>
      </p:sp>
      <p:pic>
        <p:nvPicPr>
          <p:cNvPr id="12"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57599" y="3766661"/>
            <a:ext cx="569952" cy="569952"/>
          </a:xfrm>
          <a:prstGeom prst="rect">
            <a:avLst/>
          </a:prstGeom>
        </p:spPr>
      </p:pic>
      <p:sp>
        <p:nvSpPr>
          <p:cNvPr id="13" name="Text 7"/>
          <p:cNvSpPr/>
          <p:nvPr/>
        </p:nvSpPr>
        <p:spPr>
          <a:xfrm>
            <a:off x="7457599" y="4621530"/>
            <a:ext cx="2682121" cy="335280"/>
          </a:xfrm>
          <a:prstGeom prst="rect">
            <a:avLst/>
          </a:prstGeom>
          <a:noFill/>
          <a:ln/>
        </p:spPr>
        <p:txBody>
          <a:bodyPr wrap="none" lIns="0" tIns="0" rIns="0" bIns="0" rtlCol="0" anchor="t"/>
          <a:lstStyle/>
          <a:p>
            <a:pPr algn="l" indent="0" marL="0">
              <a:lnSpc>
                <a:spcPts val="2600"/>
              </a:lnSpc>
              <a:buNone/>
            </a:pPr>
            <a:r>
              <a:rPr lang="en-US" sz="2100" dirty="0">
                <a:solidFill>
                  <a:srgbClr val="CAD6DE"/>
                </a:solidFill>
                <a:latin typeface="Unbounded" pitchFamily="34" charset="0"/>
                <a:ea typeface="Unbounded" pitchFamily="34" charset="-122"/>
                <a:cs typeface="Unbounded" pitchFamily="34" charset="-120"/>
              </a:rPr>
              <a:t>XAMPP</a:t>
            </a:r>
            <a:endParaRPr lang="en-US" sz="2100" dirty="0"/>
          </a:p>
        </p:txBody>
      </p:sp>
      <p:sp>
        <p:nvSpPr>
          <p:cNvPr id="14" name="Text 8"/>
          <p:cNvSpPr/>
          <p:nvPr/>
        </p:nvSpPr>
        <p:spPr>
          <a:xfrm>
            <a:off x="7457599" y="5093494"/>
            <a:ext cx="6374963" cy="364808"/>
          </a:xfrm>
          <a:prstGeom prst="rect">
            <a:avLst/>
          </a:prstGeom>
          <a:noFill/>
          <a:ln/>
        </p:spPr>
        <p:txBody>
          <a:bodyPr wrap="none" lIns="0" tIns="0" rIns="0" bIns="0" rtlCol="0" anchor="t"/>
          <a:lstStyle/>
          <a:p>
            <a:pPr algn="l" indent="0" marL="0">
              <a:lnSpc>
                <a:spcPts val="2850"/>
              </a:lnSpc>
              <a:buNone/>
            </a:pPr>
            <a:r>
              <a:rPr lang="en-US" sz="1750" dirty="0">
                <a:solidFill>
                  <a:srgbClr val="CAD6DE"/>
                </a:solidFill>
                <a:latin typeface="Cabin" pitchFamily="34" charset="0"/>
                <a:ea typeface="Cabin" pitchFamily="34" charset="-122"/>
                <a:cs typeface="Cabin" pitchFamily="34" charset="-120"/>
              </a:rPr>
              <a:t>Môi trường phát triển tích hợp.</a:t>
            </a:r>
            <a:endParaRPr lang="en-US" sz="1750" dirty="0"/>
          </a:p>
        </p:txBody>
      </p:sp>
      <p:pic>
        <p:nvPicPr>
          <p:cNvPr id="15"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97838" y="5914192"/>
            <a:ext cx="569952" cy="569952"/>
          </a:xfrm>
          <a:prstGeom prst="rect">
            <a:avLst/>
          </a:prstGeom>
        </p:spPr>
      </p:pic>
      <p:sp>
        <p:nvSpPr>
          <p:cNvPr id="16" name="Text 9"/>
          <p:cNvSpPr/>
          <p:nvPr/>
        </p:nvSpPr>
        <p:spPr>
          <a:xfrm>
            <a:off x="797838" y="6769060"/>
            <a:ext cx="2682121" cy="335280"/>
          </a:xfrm>
          <a:prstGeom prst="rect">
            <a:avLst/>
          </a:prstGeom>
          <a:noFill/>
          <a:ln/>
        </p:spPr>
        <p:txBody>
          <a:bodyPr wrap="none" lIns="0" tIns="0" rIns="0" bIns="0" rtlCol="0" anchor="t"/>
          <a:lstStyle/>
          <a:p>
            <a:pPr algn="l" indent="0" marL="0">
              <a:lnSpc>
                <a:spcPts val="2600"/>
              </a:lnSpc>
              <a:buNone/>
            </a:pPr>
            <a:r>
              <a:rPr lang="en-US" sz="2100" dirty="0">
                <a:solidFill>
                  <a:srgbClr val="CAD6DE"/>
                </a:solidFill>
                <a:latin typeface="Unbounded" pitchFamily="34" charset="0"/>
                <a:ea typeface="Unbounded" pitchFamily="34" charset="-122"/>
                <a:cs typeface="Unbounded" pitchFamily="34" charset="-120"/>
              </a:rPr>
              <a:t>VS Code</a:t>
            </a:r>
            <a:endParaRPr lang="en-US" sz="2100" dirty="0"/>
          </a:p>
        </p:txBody>
      </p:sp>
      <p:sp>
        <p:nvSpPr>
          <p:cNvPr id="17" name="Text 10"/>
          <p:cNvSpPr/>
          <p:nvPr/>
        </p:nvSpPr>
        <p:spPr>
          <a:xfrm>
            <a:off x="797838" y="7241024"/>
            <a:ext cx="6374844" cy="364808"/>
          </a:xfrm>
          <a:prstGeom prst="rect">
            <a:avLst/>
          </a:prstGeom>
          <a:noFill/>
          <a:ln/>
        </p:spPr>
        <p:txBody>
          <a:bodyPr wrap="none" lIns="0" tIns="0" rIns="0" bIns="0" rtlCol="0" anchor="t"/>
          <a:lstStyle/>
          <a:p>
            <a:pPr algn="l" indent="0" marL="0">
              <a:lnSpc>
                <a:spcPts val="2850"/>
              </a:lnSpc>
              <a:buNone/>
            </a:pPr>
            <a:r>
              <a:rPr lang="en-US" sz="1750" dirty="0">
                <a:solidFill>
                  <a:srgbClr val="CAD6DE"/>
                </a:solidFill>
                <a:latin typeface="Cabin" pitchFamily="34" charset="0"/>
                <a:ea typeface="Cabin" pitchFamily="34" charset="-122"/>
                <a:cs typeface="Cabin" pitchFamily="34" charset="-120"/>
              </a:rPr>
              <a:t>Trình soạn thảo mã nguồn chuyên dụng.</a:t>
            </a:r>
            <a:endParaRPr lang="en-US" sz="1750" dirty="0"/>
          </a:p>
        </p:txBody>
      </p:sp>
      <p:pic>
        <p:nvPicPr>
          <p:cNvPr id="18" name="Image 5" descr="preencoded.png">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457599" y="5914192"/>
            <a:ext cx="569952" cy="569952"/>
          </a:xfrm>
          <a:prstGeom prst="rect">
            <a:avLst/>
          </a:prstGeom>
        </p:spPr>
      </p:pic>
      <p:sp>
        <p:nvSpPr>
          <p:cNvPr id="19" name="Text 11"/>
          <p:cNvSpPr/>
          <p:nvPr/>
        </p:nvSpPr>
        <p:spPr>
          <a:xfrm>
            <a:off x="7457599" y="6769060"/>
            <a:ext cx="2682121" cy="335280"/>
          </a:xfrm>
          <a:prstGeom prst="rect">
            <a:avLst/>
          </a:prstGeom>
          <a:noFill/>
          <a:ln/>
        </p:spPr>
        <p:txBody>
          <a:bodyPr wrap="none" lIns="0" tIns="0" rIns="0" bIns="0" rtlCol="0" anchor="t"/>
          <a:lstStyle/>
          <a:p>
            <a:pPr algn="l" indent="0" marL="0">
              <a:lnSpc>
                <a:spcPts val="2600"/>
              </a:lnSpc>
              <a:buNone/>
            </a:pPr>
            <a:r>
              <a:rPr lang="en-US" sz="2100" dirty="0">
                <a:solidFill>
                  <a:srgbClr val="CAD6DE"/>
                </a:solidFill>
                <a:latin typeface="Unbounded" pitchFamily="34" charset="0"/>
                <a:ea typeface="Unbounded" pitchFamily="34" charset="-122"/>
                <a:cs typeface="Unbounded" pitchFamily="34" charset="-120"/>
              </a:rPr>
              <a:t>Git</a:t>
            </a:r>
            <a:endParaRPr lang="en-US" sz="2100" dirty="0"/>
          </a:p>
        </p:txBody>
      </p:sp>
      <p:sp>
        <p:nvSpPr>
          <p:cNvPr id="20" name="Text 12"/>
          <p:cNvSpPr/>
          <p:nvPr/>
        </p:nvSpPr>
        <p:spPr>
          <a:xfrm>
            <a:off x="7457599" y="7241024"/>
            <a:ext cx="6374963" cy="364808"/>
          </a:xfrm>
          <a:prstGeom prst="rect">
            <a:avLst/>
          </a:prstGeom>
          <a:noFill/>
          <a:ln/>
        </p:spPr>
        <p:txBody>
          <a:bodyPr wrap="none" lIns="0" tIns="0" rIns="0" bIns="0" rtlCol="0" anchor="t"/>
          <a:lstStyle/>
          <a:p>
            <a:pPr algn="l" indent="0" marL="0">
              <a:lnSpc>
                <a:spcPts val="2850"/>
              </a:lnSpc>
              <a:buNone/>
            </a:pPr>
            <a:r>
              <a:rPr lang="en-US" sz="1750" dirty="0">
                <a:solidFill>
                  <a:srgbClr val="CAD6DE"/>
                </a:solidFill>
                <a:latin typeface="Cabin" pitchFamily="34" charset="0"/>
                <a:ea typeface="Cabin" pitchFamily="34" charset="-122"/>
                <a:cs typeface="Cabin" pitchFamily="34" charset="-120"/>
              </a:rPr>
              <a:t>Hệ thống quản lý phiên bản.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70203" y="676156"/>
            <a:ext cx="9523690" cy="450413"/>
          </a:xfrm>
          <a:prstGeom prst="rect">
            <a:avLst/>
          </a:prstGeom>
          <a:noFill/>
          <a:ln/>
        </p:spPr>
        <p:txBody>
          <a:bodyPr wrap="none" lIns="0" tIns="0" rIns="0" bIns="0" rtlCol="0" anchor="t"/>
          <a:lstStyle/>
          <a:p>
            <a:pPr algn="l" indent="0" marL="0">
              <a:lnSpc>
                <a:spcPts val="3500"/>
              </a:lnSpc>
              <a:buNone/>
            </a:pPr>
            <a:r>
              <a:rPr lang="en-US" sz="2800" dirty="0">
                <a:solidFill>
                  <a:srgbClr val="FFFFFF"/>
                </a:solidFill>
                <a:latin typeface="Unbounded" pitchFamily="34" charset="0"/>
                <a:ea typeface="Unbounded" pitchFamily="34" charset="-122"/>
                <a:cs typeface="Unbounded" pitchFamily="34" charset="-120"/>
              </a:rPr>
              <a:t>Ưu điểm của Công nghệ &amp; Công cụ phát triển</a:t>
            </a:r>
            <a:endParaRPr lang="en-US" sz="2800" dirty="0"/>
          </a:p>
        </p:txBody>
      </p:sp>
      <p:sp>
        <p:nvSpPr>
          <p:cNvPr id="3" name="Shape 1"/>
          <p:cNvSpPr/>
          <p:nvPr/>
        </p:nvSpPr>
        <p:spPr>
          <a:xfrm>
            <a:off x="670203" y="1796653"/>
            <a:ext cx="6549271" cy="1395651"/>
          </a:xfrm>
          <a:prstGeom prst="roundRect">
            <a:avLst>
              <a:gd name="adj" fmla="val 7862"/>
            </a:avLst>
          </a:prstGeom>
          <a:solidFill>
            <a:srgbClr val="112836"/>
          </a:solidFill>
          <a:ln/>
        </p:spPr>
      </p:sp>
      <p:sp>
        <p:nvSpPr>
          <p:cNvPr id="4" name="Shape 2"/>
          <p:cNvSpPr/>
          <p:nvPr/>
        </p:nvSpPr>
        <p:spPr>
          <a:xfrm>
            <a:off x="670203" y="1773793"/>
            <a:ext cx="6549271" cy="91440"/>
          </a:xfrm>
          <a:prstGeom prst="roundRect">
            <a:avLst>
              <a:gd name="adj" fmla="val 31413"/>
            </a:avLst>
          </a:prstGeom>
          <a:solidFill>
            <a:srgbClr val="0A988B"/>
          </a:solidFill>
          <a:ln/>
        </p:spPr>
      </p:sp>
      <p:sp>
        <p:nvSpPr>
          <p:cNvPr id="5" name="Shape 3"/>
          <p:cNvSpPr/>
          <p:nvPr/>
        </p:nvSpPr>
        <p:spPr>
          <a:xfrm>
            <a:off x="3657540" y="1509474"/>
            <a:ext cx="574477" cy="574477"/>
          </a:xfrm>
          <a:prstGeom prst="roundRect">
            <a:avLst>
              <a:gd name="adj" fmla="val 159171"/>
            </a:avLst>
          </a:prstGeom>
          <a:solidFill>
            <a:srgbClr val="0A988B"/>
          </a:solidFill>
          <a:ln/>
        </p:spPr>
      </p:sp>
      <p:sp>
        <p:nvSpPr>
          <p:cNvPr id="6" name="Text 4"/>
          <p:cNvSpPr/>
          <p:nvPr/>
        </p:nvSpPr>
        <p:spPr>
          <a:xfrm>
            <a:off x="3829824" y="1653064"/>
            <a:ext cx="229791" cy="287179"/>
          </a:xfrm>
          <a:prstGeom prst="rect">
            <a:avLst/>
          </a:prstGeom>
          <a:noFill/>
          <a:ln/>
        </p:spPr>
        <p:txBody>
          <a:bodyPr wrap="none" lIns="0" tIns="0" rIns="0" bIns="0" rtlCol="0" anchor="t"/>
          <a:lstStyle/>
          <a:p>
            <a:pPr algn="l" indent="0" marL="0">
              <a:lnSpc>
                <a:spcPts val="2850"/>
              </a:lnSpc>
              <a:buNone/>
            </a:pPr>
            <a:r>
              <a:rPr lang="en-US" sz="1800" dirty="0">
                <a:solidFill>
                  <a:srgbClr val="FFFFFF"/>
                </a:solidFill>
                <a:latin typeface="Unbounded" pitchFamily="34" charset="0"/>
                <a:ea typeface="Unbounded" pitchFamily="34" charset="-122"/>
                <a:cs typeface="Unbounded" pitchFamily="34" charset="-120"/>
              </a:rPr>
              <a:t>1</a:t>
            </a:r>
            <a:endParaRPr lang="en-US" sz="1800" dirty="0"/>
          </a:p>
        </p:txBody>
      </p:sp>
      <p:sp>
        <p:nvSpPr>
          <p:cNvPr id="7" name="Text 5"/>
          <p:cNvSpPr/>
          <p:nvPr/>
        </p:nvSpPr>
        <p:spPr>
          <a:xfrm>
            <a:off x="884515" y="2275284"/>
            <a:ext cx="2252782" cy="281583"/>
          </a:xfrm>
          <a:prstGeom prst="rect">
            <a:avLst/>
          </a:prstGeom>
          <a:noFill/>
          <a:ln/>
        </p:spPr>
        <p:txBody>
          <a:bodyPr wrap="none" lIns="0" tIns="0" rIns="0" bIns="0" rtlCol="0" anchor="t"/>
          <a:lstStyle/>
          <a:p>
            <a:pPr algn="l" indent="0" marL="0">
              <a:lnSpc>
                <a:spcPts val="2200"/>
              </a:lnSpc>
              <a:buNone/>
            </a:pPr>
            <a:r>
              <a:rPr lang="en-US" sz="1750" dirty="0">
                <a:solidFill>
                  <a:srgbClr val="CAD6DE"/>
                </a:solidFill>
                <a:latin typeface="Unbounded" pitchFamily="34" charset="0"/>
                <a:ea typeface="Unbounded" pitchFamily="34" charset="-122"/>
                <a:cs typeface="Unbounded" pitchFamily="34" charset="-120"/>
              </a:rPr>
              <a:t>PHP 8.2.12</a:t>
            </a:r>
            <a:endParaRPr lang="en-US" sz="1750" dirty="0"/>
          </a:p>
        </p:txBody>
      </p:sp>
      <p:sp>
        <p:nvSpPr>
          <p:cNvPr id="8" name="Text 6"/>
          <p:cNvSpPr/>
          <p:nvPr/>
        </p:nvSpPr>
        <p:spPr>
          <a:xfrm>
            <a:off x="884515" y="2671763"/>
            <a:ext cx="6120646" cy="306229"/>
          </a:xfrm>
          <a:prstGeom prst="rect">
            <a:avLst/>
          </a:prstGeom>
          <a:noFill/>
          <a:ln/>
        </p:spPr>
        <p:txBody>
          <a:bodyPr wrap="non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Nâng cao hiệu suất, xử lý lỗi tốt hơn và cộng đồng hỗ trợ lớn.</a:t>
            </a:r>
            <a:endParaRPr lang="en-US" sz="1500" dirty="0"/>
          </a:p>
        </p:txBody>
      </p:sp>
      <p:sp>
        <p:nvSpPr>
          <p:cNvPr id="9" name="Shape 7"/>
          <p:cNvSpPr/>
          <p:nvPr/>
        </p:nvSpPr>
        <p:spPr>
          <a:xfrm>
            <a:off x="7410926" y="1796653"/>
            <a:ext cx="6549271" cy="1395651"/>
          </a:xfrm>
          <a:prstGeom prst="roundRect">
            <a:avLst>
              <a:gd name="adj" fmla="val 7862"/>
            </a:avLst>
          </a:prstGeom>
          <a:solidFill>
            <a:srgbClr val="112836"/>
          </a:solidFill>
          <a:ln/>
        </p:spPr>
      </p:sp>
      <p:sp>
        <p:nvSpPr>
          <p:cNvPr id="10" name="Shape 8"/>
          <p:cNvSpPr/>
          <p:nvPr/>
        </p:nvSpPr>
        <p:spPr>
          <a:xfrm>
            <a:off x="7410926" y="1773793"/>
            <a:ext cx="6549271" cy="91440"/>
          </a:xfrm>
          <a:prstGeom prst="roundRect">
            <a:avLst>
              <a:gd name="adj" fmla="val 31413"/>
            </a:avLst>
          </a:prstGeom>
          <a:solidFill>
            <a:srgbClr val="0A988B"/>
          </a:solidFill>
          <a:ln/>
        </p:spPr>
      </p:sp>
      <p:sp>
        <p:nvSpPr>
          <p:cNvPr id="11" name="Shape 9"/>
          <p:cNvSpPr/>
          <p:nvPr/>
        </p:nvSpPr>
        <p:spPr>
          <a:xfrm>
            <a:off x="10398264" y="1509474"/>
            <a:ext cx="574477" cy="574477"/>
          </a:xfrm>
          <a:prstGeom prst="roundRect">
            <a:avLst>
              <a:gd name="adj" fmla="val 159171"/>
            </a:avLst>
          </a:prstGeom>
          <a:solidFill>
            <a:srgbClr val="0A988B"/>
          </a:solidFill>
          <a:ln/>
        </p:spPr>
      </p:sp>
      <p:sp>
        <p:nvSpPr>
          <p:cNvPr id="12" name="Text 10"/>
          <p:cNvSpPr/>
          <p:nvPr/>
        </p:nvSpPr>
        <p:spPr>
          <a:xfrm>
            <a:off x="10570547" y="1653064"/>
            <a:ext cx="229791" cy="287179"/>
          </a:xfrm>
          <a:prstGeom prst="rect">
            <a:avLst/>
          </a:prstGeom>
          <a:noFill/>
          <a:ln/>
        </p:spPr>
        <p:txBody>
          <a:bodyPr wrap="none" lIns="0" tIns="0" rIns="0" bIns="0" rtlCol="0" anchor="t"/>
          <a:lstStyle/>
          <a:p>
            <a:pPr algn="l" indent="0" marL="0">
              <a:lnSpc>
                <a:spcPts val="2850"/>
              </a:lnSpc>
              <a:buNone/>
            </a:pPr>
            <a:r>
              <a:rPr lang="en-US" sz="1800" dirty="0">
                <a:solidFill>
                  <a:srgbClr val="FFFFFF"/>
                </a:solidFill>
                <a:latin typeface="Unbounded" pitchFamily="34" charset="0"/>
                <a:ea typeface="Unbounded" pitchFamily="34" charset="-122"/>
                <a:cs typeface="Unbounded" pitchFamily="34" charset="-120"/>
              </a:rPr>
              <a:t>2</a:t>
            </a:r>
            <a:endParaRPr lang="en-US" sz="1800" dirty="0"/>
          </a:p>
        </p:txBody>
      </p:sp>
      <p:sp>
        <p:nvSpPr>
          <p:cNvPr id="13" name="Text 11"/>
          <p:cNvSpPr/>
          <p:nvPr/>
        </p:nvSpPr>
        <p:spPr>
          <a:xfrm>
            <a:off x="7625239" y="2275284"/>
            <a:ext cx="2252782" cy="281583"/>
          </a:xfrm>
          <a:prstGeom prst="rect">
            <a:avLst/>
          </a:prstGeom>
          <a:noFill/>
          <a:ln/>
        </p:spPr>
        <p:txBody>
          <a:bodyPr wrap="none" lIns="0" tIns="0" rIns="0" bIns="0" rtlCol="0" anchor="t"/>
          <a:lstStyle/>
          <a:p>
            <a:pPr algn="l" indent="0" marL="0">
              <a:lnSpc>
                <a:spcPts val="2200"/>
              </a:lnSpc>
              <a:buNone/>
            </a:pPr>
            <a:r>
              <a:rPr lang="en-US" sz="1750" dirty="0">
                <a:solidFill>
                  <a:srgbClr val="CAD6DE"/>
                </a:solidFill>
                <a:latin typeface="Unbounded" pitchFamily="34" charset="0"/>
                <a:ea typeface="Unbounded" pitchFamily="34" charset="-122"/>
                <a:cs typeface="Unbounded" pitchFamily="34" charset="-120"/>
              </a:rPr>
              <a:t>MariaDB 10.4.32</a:t>
            </a:r>
            <a:endParaRPr lang="en-US" sz="1750" dirty="0"/>
          </a:p>
        </p:txBody>
      </p:sp>
      <p:sp>
        <p:nvSpPr>
          <p:cNvPr id="14" name="Text 12"/>
          <p:cNvSpPr/>
          <p:nvPr/>
        </p:nvSpPr>
        <p:spPr>
          <a:xfrm>
            <a:off x="7625239" y="2671763"/>
            <a:ext cx="6120646" cy="306229"/>
          </a:xfrm>
          <a:prstGeom prst="rect">
            <a:avLst/>
          </a:prstGeom>
          <a:noFill/>
          <a:ln/>
        </p:spPr>
        <p:txBody>
          <a:bodyPr wrap="non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Miễn phí, mã nguồn mở, tương thích cao với MySQL và hiệu năng mạnh mẽ.</a:t>
            </a:r>
            <a:endParaRPr lang="en-US" sz="1500" dirty="0"/>
          </a:p>
        </p:txBody>
      </p:sp>
      <p:sp>
        <p:nvSpPr>
          <p:cNvPr id="15" name="Shape 13"/>
          <p:cNvSpPr/>
          <p:nvPr/>
        </p:nvSpPr>
        <p:spPr>
          <a:xfrm>
            <a:off x="670203" y="3670935"/>
            <a:ext cx="6549271" cy="1701879"/>
          </a:xfrm>
          <a:prstGeom prst="roundRect">
            <a:avLst>
              <a:gd name="adj" fmla="val 6447"/>
            </a:avLst>
          </a:prstGeom>
          <a:solidFill>
            <a:srgbClr val="112836"/>
          </a:solidFill>
          <a:ln/>
        </p:spPr>
      </p:sp>
      <p:sp>
        <p:nvSpPr>
          <p:cNvPr id="16" name="Shape 14"/>
          <p:cNvSpPr/>
          <p:nvPr/>
        </p:nvSpPr>
        <p:spPr>
          <a:xfrm>
            <a:off x="670203" y="3648075"/>
            <a:ext cx="6549271" cy="91440"/>
          </a:xfrm>
          <a:prstGeom prst="roundRect">
            <a:avLst>
              <a:gd name="adj" fmla="val 31413"/>
            </a:avLst>
          </a:prstGeom>
          <a:solidFill>
            <a:srgbClr val="0A988B"/>
          </a:solidFill>
          <a:ln/>
        </p:spPr>
      </p:sp>
      <p:sp>
        <p:nvSpPr>
          <p:cNvPr id="17" name="Shape 15"/>
          <p:cNvSpPr/>
          <p:nvPr/>
        </p:nvSpPr>
        <p:spPr>
          <a:xfrm>
            <a:off x="3657540" y="3383756"/>
            <a:ext cx="574477" cy="574477"/>
          </a:xfrm>
          <a:prstGeom prst="roundRect">
            <a:avLst>
              <a:gd name="adj" fmla="val 159171"/>
            </a:avLst>
          </a:prstGeom>
          <a:solidFill>
            <a:srgbClr val="0A988B"/>
          </a:solidFill>
          <a:ln/>
        </p:spPr>
      </p:sp>
      <p:sp>
        <p:nvSpPr>
          <p:cNvPr id="18" name="Text 16"/>
          <p:cNvSpPr/>
          <p:nvPr/>
        </p:nvSpPr>
        <p:spPr>
          <a:xfrm>
            <a:off x="3829824" y="3527346"/>
            <a:ext cx="229791" cy="287179"/>
          </a:xfrm>
          <a:prstGeom prst="rect">
            <a:avLst/>
          </a:prstGeom>
          <a:noFill/>
          <a:ln/>
        </p:spPr>
        <p:txBody>
          <a:bodyPr wrap="none" lIns="0" tIns="0" rIns="0" bIns="0" rtlCol="0" anchor="t"/>
          <a:lstStyle/>
          <a:p>
            <a:pPr algn="l" indent="0" marL="0">
              <a:lnSpc>
                <a:spcPts val="2850"/>
              </a:lnSpc>
              <a:buNone/>
            </a:pPr>
            <a:r>
              <a:rPr lang="en-US" sz="1800" dirty="0">
                <a:solidFill>
                  <a:srgbClr val="FFFFFF"/>
                </a:solidFill>
                <a:latin typeface="Unbounded" pitchFamily="34" charset="0"/>
                <a:ea typeface="Unbounded" pitchFamily="34" charset="-122"/>
                <a:cs typeface="Unbounded" pitchFamily="34" charset="-120"/>
              </a:rPr>
              <a:t>3</a:t>
            </a:r>
            <a:endParaRPr lang="en-US" sz="1800" dirty="0"/>
          </a:p>
        </p:txBody>
      </p:sp>
      <p:sp>
        <p:nvSpPr>
          <p:cNvPr id="19" name="Text 17"/>
          <p:cNvSpPr/>
          <p:nvPr/>
        </p:nvSpPr>
        <p:spPr>
          <a:xfrm>
            <a:off x="884515" y="4149566"/>
            <a:ext cx="2304455" cy="281583"/>
          </a:xfrm>
          <a:prstGeom prst="rect">
            <a:avLst/>
          </a:prstGeom>
          <a:noFill/>
          <a:ln/>
        </p:spPr>
        <p:txBody>
          <a:bodyPr wrap="none" lIns="0" tIns="0" rIns="0" bIns="0" rtlCol="0" anchor="t"/>
          <a:lstStyle/>
          <a:p>
            <a:pPr algn="l" indent="0" marL="0">
              <a:lnSpc>
                <a:spcPts val="2200"/>
              </a:lnSpc>
              <a:buNone/>
            </a:pPr>
            <a:r>
              <a:rPr lang="en-US" sz="1750" dirty="0">
                <a:solidFill>
                  <a:srgbClr val="CAD6DE"/>
                </a:solidFill>
                <a:latin typeface="Unbounded" pitchFamily="34" charset="0"/>
                <a:ea typeface="Unbounded" pitchFamily="34" charset="-122"/>
                <a:cs typeface="Unbounded" pitchFamily="34" charset="-120"/>
              </a:rPr>
              <a:t>HTML5, CSS3, JS</a:t>
            </a:r>
            <a:endParaRPr lang="en-US" sz="1750" dirty="0"/>
          </a:p>
        </p:txBody>
      </p:sp>
      <p:sp>
        <p:nvSpPr>
          <p:cNvPr id="20" name="Text 18"/>
          <p:cNvSpPr/>
          <p:nvPr/>
        </p:nvSpPr>
        <p:spPr>
          <a:xfrm>
            <a:off x="884515" y="4546044"/>
            <a:ext cx="6120646" cy="612458"/>
          </a:xfrm>
          <a:prstGeom prst="rect">
            <a:avLst/>
          </a:prstGeom>
          <a:noFill/>
          <a:ln/>
        </p:spPr>
        <p:txBody>
          <a:bodyPr wrap="squar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Tạo giao diện hiện đại, tương tác động, hỗ trợ đa phương tiện và đáp ứng mọi thiết bị.</a:t>
            </a:r>
            <a:endParaRPr lang="en-US" sz="1500" dirty="0"/>
          </a:p>
        </p:txBody>
      </p:sp>
      <p:sp>
        <p:nvSpPr>
          <p:cNvPr id="21" name="Shape 19"/>
          <p:cNvSpPr/>
          <p:nvPr/>
        </p:nvSpPr>
        <p:spPr>
          <a:xfrm>
            <a:off x="7410926" y="3670935"/>
            <a:ext cx="6549271" cy="1701879"/>
          </a:xfrm>
          <a:prstGeom prst="roundRect">
            <a:avLst>
              <a:gd name="adj" fmla="val 6447"/>
            </a:avLst>
          </a:prstGeom>
          <a:solidFill>
            <a:srgbClr val="112836"/>
          </a:solidFill>
          <a:ln/>
        </p:spPr>
      </p:sp>
      <p:sp>
        <p:nvSpPr>
          <p:cNvPr id="22" name="Shape 20"/>
          <p:cNvSpPr/>
          <p:nvPr/>
        </p:nvSpPr>
        <p:spPr>
          <a:xfrm>
            <a:off x="7410926" y="3648075"/>
            <a:ext cx="6549271" cy="91440"/>
          </a:xfrm>
          <a:prstGeom prst="roundRect">
            <a:avLst>
              <a:gd name="adj" fmla="val 31413"/>
            </a:avLst>
          </a:prstGeom>
          <a:solidFill>
            <a:srgbClr val="0A988B"/>
          </a:solidFill>
          <a:ln/>
        </p:spPr>
      </p:sp>
      <p:sp>
        <p:nvSpPr>
          <p:cNvPr id="23" name="Shape 21"/>
          <p:cNvSpPr/>
          <p:nvPr/>
        </p:nvSpPr>
        <p:spPr>
          <a:xfrm>
            <a:off x="10398264" y="3383756"/>
            <a:ext cx="574477" cy="574477"/>
          </a:xfrm>
          <a:prstGeom prst="roundRect">
            <a:avLst>
              <a:gd name="adj" fmla="val 159171"/>
            </a:avLst>
          </a:prstGeom>
          <a:solidFill>
            <a:srgbClr val="0A988B"/>
          </a:solidFill>
          <a:ln/>
        </p:spPr>
      </p:sp>
      <p:sp>
        <p:nvSpPr>
          <p:cNvPr id="24" name="Text 22"/>
          <p:cNvSpPr/>
          <p:nvPr/>
        </p:nvSpPr>
        <p:spPr>
          <a:xfrm>
            <a:off x="10570547" y="3527346"/>
            <a:ext cx="229791" cy="287179"/>
          </a:xfrm>
          <a:prstGeom prst="rect">
            <a:avLst/>
          </a:prstGeom>
          <a:noFill/>
          <a:ln/>
        </p:spPr>
        <p:txBody>
          <a:bodyPr wrap="none" lIns="0" tIns="0" rIns="0" bIns="0" rtlCol="0" anchor="t"/>
          <a:lstStyle/>
          <a:p>
            <a:pPr algn="l" indent="0" marL="0">
              <a:lnSpc>
                <a:spcPts val="2850"/>
              </a:lnSpc>
              <a:buNone/>
            </a:pPr>
            <a:r>
              <a:rPr lang="en-US" sz="1800" dirty="0">
                <a:solidFill>
                  <a:srgbClr val="FFFFFF"/>
                </a:solidFill>
                <a:latin typeface="Unbounded" pitchFamily="34" charset="0"/>
                <a:ea typeface="Unbounded" pitchFamily="34" charset="-122"/>
                <a:cs typeface="Unbounded" pitchFamily="34" charset="-120"/>
              </a:rPr>
              <a:t>4</a:t>
            </a:r>
            <a:endParaRPr lang="en-US" sz="1800" dirty="0"/>
          </a:p>
        </p:txBody>
      </p:sp>
      <p:sp>
        <p:nvSpPr>
          <p:cNvPr id="25" name="Text 23"/>
          <p:cNvSpPr/>
          <p:nvPr/>
        </p:nvSpPr>
        <p:spPr>
          <a:xfrm>
            <a:off x="7625239" y="4149566"/>
            <a:ext cx="2252782" cy="281583"/>
          </a:xfrm>
          <a:prstGeom prst="rect">
            <a:avLst/>
          </a:prstGeom>
          <a:noFill/>
          <a:ln/>
        </p:spPr>
        <p:txBody>
          <a:bodyPr wrap="none" lIns="0" tIns="0" rIns="0" bIns="0" rtlCol="0" anchor="t"/>
          <a:lstStyle/>
          <a:p>
            <a:pPr algn="l" indent="0" marL="0">
              <a:lnSpc>
                <a:spcPts val="2200"/>
              </a:lnSpc>
              <a:buNone/>
            </a:pPr>
            <a:r>
              <a:rPr lang="en-US" sz="1750" dirty="0">
                <a:solidFill>
                  <a:srgbClr val="CAD6DE"/>
                </a:solidFill>
                <a:latin typeface="Unbounded" pitchFamily="34" charset="0"/>
                <a:ea typeface="Unbounded" pitchFamily="34" charset="-122"/>
                <a:cs typeface="Unbounded" pitchFamily="34" charset="-120"/>
              </a:rPr>
              <a:t>XAMPP</a:t>
            </a:r>
            <a:endParaRPr lang="en-US" sz="1750" dirty="0"/>
          </a:p>
        </p:txBody>
      </p:sp>
      <p:sp>
        <p:nvSpPr>
          <p:cNvPr id="26" name="Text 24"/>
          <p:cNvSpPr/>
          <p:nvPr/>
        </p:nvSpPr>
        <p:spPr>
          <a:xfrm>
            <a:off x="7625239" y="4546044"/>
            <a:ext cx="6120646" cy="612458"/>
          </a:xfrm>
          <a:prstGeom prst="rect">
            <a:avLst/>
          </a:prstGeom>
          <a:noFill/>
          <a:ln/>
        </p:spPr>
        <p:txBody>
          <a:bodyPr wrap="squar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Thiết lập môi trường phát triển cục bộ dễ dàng, nhanh chóng trên nhiều nền tảng.</a:t>
            </a:r>
            <a:endParaRPr lang="en-US" sz="1500" dirty="0"/>
          </a:p>
        </p:txBody>
      </p:sp>
      <p:sp>
        <p:nvSpPr>
          <p:cNvPr id="27" name="Shape 25"/>
          <p:cNvSpPr/>
          <p:nvPr/>
        </p:nvSpPr>
        <p:spPr>
          <a:xfrm>
            <a:off x="670203" y="5851446"/>
            <a:ext cx="6549271" cy="1701879"/>
          </a:xfrm>
          <a:prstGeom prst="roundRect">
            <a:avLst>
              <a:gd name="adj" fmla="val 6447"/>
            </a:avLst>
          </a:prstGeom>
          <a:solidFill>
            <a:srgbClr val="112836"/>
          </a:solidFill>
          <a:ln/>
        </p:spPr>
      </p:sp>
      <p:sp>
        <p:nvSpPr>
          <p:cNvPr id="28" name="Shape 26"/>
          <p:cNvSpPr/>
          <p:nvPr/>
        </p:nvSpPr>
        <p:spPr>
          <a:xfrm>
            <a:off x="670203" y="5828586"/>
            <a:ext cx="6549271" cy="91440"/>
          </a:xfrm>
          <a:prstGeom prst="roundRect">
            <a:avLst>
              <a:gd name="adj" fmla="val 31413"/>
            </a:avLst>
          </a:prstGeom>
          <a:solidFill>
            <a:srgbClr val="0A988B"/>
          </a:solidFill>
          <a:ln/>
        </p:spPr>
      </p:sp>
      <p:sp>
        <p:nvSpPr>
          <p:cNvPr id="29" name="Shape 27"/>
          <p:cNvSpPr/>
          <p:nvPr/>
        </p:nvSpPr>
        <p:spPr>
          <a:xfrm>
            <a:off x="3657540" y="5564267"/>
            <a:ext cx="574477" cy="574477"/>
          </a:xfrm>
          <a:prstGeom prst="roundRect">
            <a:avLst>
              <a:gd name="adj" fmla="val 159171"/>
            </a:avLst>
          </a:prstGeom>
          <a:solidFill>
            <a:srgbClr val="0A988B"/>
          </a:solidFill>
          <a:ln/>
        </p:spPr>
      </p:sp>
      <p:sp>
        <p:nvSpPr>
          <p:cNvPr id="30" name="Text 28"/>
          <p:cNvSpPr/>
          <p:nvPr/>
        </p:nvSpPr>
        <p:spPr>
          <a:xfrm>
            <a:off x="3829824" y="5707856"/>
            <a:ext cx="229791" cy="287179"/>
          </a:xfrm>
          <a:prstGeom prst="rect">
            <a:avLst/>
          </a:prstGeom>
          <a:noFill/>
          <a:ln/>
        </p:spPr>
        <p:txBody>
          <a:bodyPr wrap="none" lIns="0" tIns="0" rIns="0" bIns="0" rtlCol="0" anchor="t"/>
          <a:lstStyle/>
          <a:p>
            <a:pPr algn="l" indent="0" marL="0">
              <a:lnSpc>
                <a:spcPts val="2850"/>
              </a:lnSpc>
              <a:buNone/>
            </a:pPr>
            <a:r>
              <a:rPr lang="en-US" sz="1800" dirty="0">
                <a:solidFill>
                  <a:srgbClr val="FFFFFF"/>
                </a:solidFill>
                <a:latin typeface="Unbounded" pitchFamily="34" charset="0"/>
                <a:ea typeface="Unbounded" pitchFamily="34" charset="-122"/>
                <a:cs typeface="Unbounded" pitchFamily="34" charset="-120"/>
              </a:rPr>
              <a:t>5</a:t>
            </a:r>
            <a:endParaRPr lang="en-US" sz="1800" dirty="0"/>
          </a:p>
        </p:txBody>
      </p:sp>
      <p:sp>
        <p:nvSpPr>
          <p:cNvPr id="31" name="Text 29"/>
          <p:cNvSpPr/>
          <p:nvPr/>
        </p:nvSpPr>
        <p:spPr>
          <a:xfrm>
            <a:off x="884515" y="6330077"/>
            <a:ext cx="2252782" cy="281583"/>
          </a:xfrm>
          <a:prstGeom prst="rect">
            <a:avLst/>
          </a:prstGeom>
          <a:noFill/>
          <a:ln/>
        </p:spPr>
        <p:txBody>
          <a:bodyPr wrap="none" lIns="0" tIns="0" rIns="0" bIns="0" rtlCol="0" anchor="t"/>
          <a:lstStyle/>
          <a:p>
            <a:pPr algn="l" indent="0" marL="0">
              <a:lnSpc>
                <a:spcPts val="2200"/>
              </a:lnSpc>
              <a:buNone/>
            </a:pPr>
            <a:r>
              <a:rPr lang="en-US" sz="1750" dirty="0">
                <a:solidFill>
                  <a:srgbClr val="CAD6DE"/>
                </a:solidFill>
                <a:latin typeface="Unbounded" pitchFamily="34" charset="0"/>
                <a:ea typeface="Unbounded" pitchFamily="34" charset="-122"/>
                <a:cs typeface="Unbounded" pitchFamily="34" charset="-120"/>
              </a:rPr>
              <a:t>VS Code</a:t>
            </a:r>
            <a:endParaRPr lang="en-US" sz="1750" dirty="0"/>
          </a:p>
        </p:txBody>
      </p:sp>
      <p:sp>
        <p:nvSpPr>
          <p:cNvPr id="32" name="Text 30"/>
          <p:cNvSpPr/>
          <p:nvPr/>
        </p:nvSpPr>
        <p:spPr>
          <a:xfrm>
            <a:off x="884515" y="6726555"/>
            <a:ext cx="6120646" cy="612458"/>
          </a:xfrm>
          <a:prstGeom prst="rect">
            <a:avLst/>
          </a:prstGeom>
          <a:noFill/>
          <a:ln/>
        </p:spPr>
        <p:txBody>
          <a:bodyPr wrap="squar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Trình soạn thảo mã nguồn nhẹ, mạnh mẽ, nhiều tiện ích mở rộng và tích hợp Git.</a:t>
            </a:r>
            <a:endParaRPr lang="en-US" sz="1500" dirty="0"/>
          </a:p>
        </p:txBody>
      </p:sp>
      <p:sp>
        <p:nvSpPr>
          <p:cNvPr id="33" name="Shape 31"/>
          <p:cNvSpPr/>
          <p:nvPr/>
        </p:nvSpPr>
        <p:spPr>
          <a:xfrm>
            <a:off x="7410926" y="5851446"/>
            <a:ext cx="6549271" cy="1701879"/>
          </a:xfrm>
          <a:prstGeom prst="roundRect">
            <a:avLst>
              <a:gd name="adj" fmla="val 6447"/>
            </a:avLst>
          </a:prstGeom>
          <a:solidFill>
            <a:srgbClr val="112836"/>
          </a:solidFill>
          <a:ln/>
        </p:spPr>
      </p:sp>
      <p:sp>
        <p:nvSpPr>
          <p:cNvPr id="34" name="Shape 32"/>
          <p:cNvSpPr/>
          <p:nvPr/>
        </p:nvSpPr>
        <p:spPr>
          <a:xfrm>
            <a:off x="7410926" y="5828586"/>
            <a:ext cx="6549271" cy="91440"/>
          </a:xfrm>
          <a:prstGeom prst="roundRect">
            <a:avLst>
              <a:gd name="adj" fmla="val 31413"/>
            </a:avLst>
          </a:prstGeom>
          <a:solidFill>
            <a:srgbClr val="0A988B"/>
          </a:solidFill>
          <a:ln/>
        </p:spPr>
      </p:sp>
      <p:sp>
        <p:nvSpPr>
          <p:cNvPr id="35" name="Shape 33"/>
          <p:cNvSpPr/>
          <p:nvPr/>
        </p:nvSpPr>
        <p:spPr>
          <a:xfrm>
            <a:off x="10398264" y="5564267"/>
            <a:ext cx="574477" cy="574477"/>
          </a:xfrm>
          <a:prstGeom prst="roundRect">
            <a:avLst>
              <a:gd name="adj" fmla="val 159171"/>
            </a:avLst>
          </a:prstGeom>
          <a:solidFill>
            <a:srgbClr val="0A988B"/>
          </a:solidFill>
          <a:ln/>
        </p:spPr>
      </p:sp>
      <p:sp>
        <p:nvSpPr>
          <p:cNvPr id="36" name="Text 34"/>
          <p:cNvSpPr/>
          <p:nvPr/>
        </p:nvSpPr>
        <p:spPr>
          <a:xfrm>
            <a:off x="10570547" y="5707856"/>
            <a:ext cx="229791" cy="287179"/>
          </a:xfrm>
          <a:prstGeom prst="rect">
            <a:avLst/>
          </a:prstGeom>
          <a:noFill/>
          <a:ln/>
        </p:spPr>
        <p:txBody>
          <a:bodyPr wrap="none" lIns="0" tIns="0" rIns="0" bIns="0" rtlCol="0" anchor="t"/>
          <a:lstStyle/>
          <a:p>
            <a:pPr algn="l" indent="0" marL="0">
              <a:lnSpc>
                <a:spcPts val="2850"/>
              </a:lnSpc>
              <a:buNone/>
            </a:pPr>
            <a:r>
              <a:rPr lang="en-US" sz="1800" dirty="0">
                <a:solidFill>
                  <a:srgbClr val="FFFFFF"/>
                </a:solidFill>
                <a:latin typeface="Unbounded" pitchFamily="34" charset="0"/>
                <a:ea typeface="Unbounded" pitchFamily="34" charset="-122"/>
                <a:cs typeface="Unbounded" pitchFamily="34" charset="-120"/>
              </a:rPr>
              <a:t>6</a:t>
            </a:r>
            <a:endParaRPr lang="en-US" sz="1800" dirty="0"/>
          </a:p>
        </p:txBody>
      </p:sp>
      <p:sp>
        <p:nvSpPr>
          <p:cNvPr id="37" name="Text 35"/>
          <p:cNvSpPr/>
          <p:nvPr/>
        </p:nvSpPr>
        <p:spPr>
          <a:xfrm>
            <a:off x="7625239" y="6330077"/>
            <a:ext cx="2252782" cy="281583"/>
          </a:xfrm>
          <a:prstGeom prst="rect">
            <a:avLst/>
          </a:prstGeom>
          <a:noFill/>
          <a:ln/>
        </p:spPr>
        <p:txBody>
          <a:bodyPr wrap="none" lIns="0" tIns="0" rIns="0" bIns="0" rtlCol="0" anchor="t"/>
          <a:lstStyle/>
          <a:p>
            <a:pPr algn="l" indent="0" marL="0">
              <a:lnSpc>
                <a:spcPts val="2200"/>
              </a:lnSpc>
              <a:buNone/>
            </a:pPr>
            <a:r>
              <a:rPr lang="en-US" sz="1750" dirty="0">
                <a:solidFill>
                  <a:srgbClr val="CAD6DE"/>
                </a:solidFill>
                <a:latin typeface="Unbounded" pitchFamily="34" charset="0"/>
                <a:ea typeface="Unbounded" pitchFamily="34" charset="-122"/>
                <a:cs typeface="Unbounded" pitchFamily="34" charset="-120"/>
              </a:rPr>
              <a:t>Git</a:t>
            </a:r>
            <a:endParaRPr lang="en-US" sz="1750" dirty="0"/>
          </a:p>
        </p:txBody>
      </p:sp>
      <p:sp>
        <p:nvSpPr>
          <p:cNvPr id="38" name="Text 36"/>
          <p:cNvSpPr/>
          <p:nvPr/>
        </p:nvSpPr>
        <p:spPr>
          <a:xfrm>
            <a:off x="7625239" y="6726555"/>
            <a:ext cx="6120646" cy="612458"/>
          </a:xfrm>
          <a:prstGeom prst="rect">
            <a:avLst/>
          </a:prstGeom>
          <a:noFill/>
          <a:ln/>
        </p:spPr>
        <p:txBody>
          <a:bodyPr wrap="square" lIns="0" tIns="0" rIns="0" bIns="0" rtlCol="0" anchor="t"/>
          <a:lstStyle/>
          <a:p>
            <a:pPr algn="l" indent="0" marL="0">
              <a:lnSpc>
                <a:spcPts val="2400"/>
              </a:lnSpc>
              <a:buNone/>
            </a:pPr>
            <a:r>
              <a:rPr lang="en-US" sz="1500" dirty="0">
                <a:solidFill>
                  <a:srgbClr val="CAD6DE"/>
                </a:solidFill>
                <a:latin typeface="Cabin" pitchFamily="34" charset="0"/>
                <a:ea typeface="Cabin" pitchFamily="34" charset="-122"/>
                <a:cs typeface="Cabin" pitchFamily="34" charset="-120"/>
              </a:rPr>
              <a:t>Quản lý phiên bản hiệu quả, dễ dàng hợp tác nhóm và theo dõi thay đổi mã nguồn.</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28901" y="576739"/>
            <a:ext cx="4249579" cy="490061"/>
          </a:xfrm>
          <a:prstGeom prst="rect">
            <a:avLst/>
          </a:prstGeom>
          <a:noFill/>
          <a:ln/>
        </p:spPr>
        <p:txBody>
          <a:bodyPr wrap="none" lIns="0" tIns="0" rIns="0" bIns="0" rtlCol="0" anchor="t"/>
          <a:lstStyle/>
          <a:p>
            <a:pPr algn="l" indent="0" marL="0">
              <a:lnSpc>
                <a:spcPts val="3850"/>
              </a:lnSpc>
              <a:buNone/>
            </a:pPr>
            <a:r>
              <a:rPr lang="en-US" sz="3050" dirty="0">
                <a:solidFill>
                  <a:srgbClr val="FFFFFF"/>
                </a:solidFill>
                <a:latin typeface="Unbounded" pitchFamily="34" charset="0"/>
                <a:ea typeface="Unbounded" pitchFamily="34" charset="-122"/>
                <a:cs typeface="Unbounded" pitchFamily="34" charset="-120"/>
              </a:rPr>
              <a:t>Kiến trúc hệ thống</a:t>
            </a:r>
            <a:endParaRPr lang="en-US" sz="3050" dirty="0"/>
          </a:p>
        </p:txBody>
      </p:sp>
      <p:pic>
        <p:nvPicPr>
          <p:cNvPr id="3" name="Image 0" descr="preencoded.png">    </p:cNvPr>
          <p:cNvPicPr>
            <a:picLocks noChangeAspect="1"/>
          </p:cNvPicPr>
          <p:nvPr/>
        </p:nvPicPr>
        <p:blipFill>
          <a:blip r:embed="rId1"/>
          <a:stretch>
            <a:fillRect/>
          </a:stretch>
        </p:blipFill>
        <p:spPr>
          <a:xfrm>
            <a:off x="2725222" y="1483281"/>
            <a:ext cx="9179838" cy="4201120"/>
          </a:xfrm>
          <a:prstGeom prst="rect">
            <a:avLst/>
          </a:prstGeom>
        </p:spPr>
      </p:pic>
      <p:sp>
        <p:nvSpPr>
          <p:cNvPr id="4" name="Text 1"/>
          <p:cNvSpPr/>
          <p:nvPr/>
        </p:nvSpPr>
        <p:spPr>
          <a:xfrm>
            <a:off x="9449496" y="2124755"/>
            <a:ext cx="1911095" cy="238746"/>
          </a:xfrm>
          <a:prstGeom prst="rect">
            <a:avLst/>
          </a:prstGeom>
          <a:noFill/>
          <a:ln/>
        </p:spPr>
        <p:txBody>
          <a:bodyPr wrap="none" lIns="0" tIns="0" rIns="0" bIns="0" rtlCol="0" anchor="t"/>
          <a:lstStyle/>
          <a:p>
            <a:pPr algn="l" indent="0" marL="0">
              <a:lnSpc>
                <a:spcPts val="1550"/>
              </a:lnSpc>
              <a:buNone/>
            </a:pPr>
            <a:r>
              <a:rPr lang="en-US" sz="1250" dirty="0">
                <a:solidFill>
                  <a:srgbClr val="CAD6DE"/>
                </a:solidFill>
                <a:latin typeface="Unbounded" pitchFamily="34" charset="0"/>
                <a:ea typeface="Unbounded" pitchFamily="34" charset="-122"/>
                <a:cs typeface="Unbounded" pitchFamily="34" charset="-120"/>
              </a:rPr>
              <a:t>Data Access</a:t>
            </a:r>
            <a:endParaRPr lang="en-US" sz="1250" dirty="0"/>
          </a:p>
        </p:txBody>
      </p:sp>
      <p:sp>
        <p:nvSpPr>
          <p:cNvPr id="5" name="Text 2"/>
          <p:cNvSpPr/>
          <p:nvPr/>
        </p:nvSpPr>
        <p:spPr>
          <a:xfrm>
            <a:off x="9449496" y="2435703"/>
            <a:ext cx="2238261" cy="203068"/>
          </a:xfrm>
          <a:prstGeom prst="rect">
            <a:avLst/>
          </a:prstGeom>
          <a:noFill/>
          <a:ln/>
        </p:spPr>
        <p:txBody>
          <a:bodyPr wrap="none" lIns="0" tIns="0" rIns="0" bIns="0" rtlCol="0" anchor="t"/>
          <a:lstStyle/>
          <a:p>
            <a:pPr algn="l" indent="0" marL="0">
              <a:lnSpc>
                <a:spcPts val="1350"/>
              </a:lnSpc>
              <a:buNone/>
            </a:pPr>
            <a:r>
              <a:rPr lang="en-US" sz="1050" dirty="0">
                <a:solidFill>
                  <a:srgbClr val="CAD6DE"/>
                </a:solidFill>
                <a:latin typeface="Cabin" pitchFamily="34" charset="0"/>
                <a:ea typeface="Cabin" pitchFamily="34" charset="-122"/>
                <a:cs typeface="Cabin" pitchFamily="34" charset="-120"/>
              </a:rPr>
              <a:t>Lưu trữ và truy vấn dữ liệu</a:t>
            </a:r>
            <a:endParaRPr lang="en-US" sz="1050" dirty="0"/>
          </a:p>
        </p:txBody>
      </p:sp>
      <p:sp>
        <p:nvSpPr>
          <p:cNvPr id="6" name="Text 3"/>
          <p:cNvSpPr/>
          <p:nvPr/>
        </p:nvSpPr>
        <p:spPr>
          <a:xfrm>
            <a:off x="3088955" y="3505618"/>
            <a:ext cx="1911096" cy="238746"/>
          </a:xfrm>
          <a:prstGeom prst="rect">
            <a:avLst/>
          </a:prstGeom>
          <a:noFill/>
          <a:ln/>
        </p:spPr>
        <p:txBody>
          <a:bodyPr wrap="none" lIns="0" tIns="0" rIns="0" bIns="0" rtlCol="0" anchor="t"/>
          <a:lstStyle/>
          <a:p>
            <a:pPr algn="r" indent="0" marL="0">
              <a:lnSpc>
                <a:spcPts val="1550"/>
              </a:lnSpc>
              <a:buNone/>
            </a:pPr>
            <a:r>
              <a:rPr lang="en-US" sz="1250" dirty="0">
                <a:solidFill>
                  <a:srgbClr val="CAD6DE"/>
                </a:solidFill>
                <a:latin typeface="Unbounded" pitchFamily="34" charset="0"/>
                <a:ea typeface="Unbounded" pitchFamily="34" charset="-122"/>
                <a:cs typeface="Unbounded" pitchFamily="34" charset="-120"/>
              </a:rPr>
              <a:t>Business Logic</a:t>
            </a:r>
            <a:endParaRPr lang="en-US" sz="1250" dirty="0"/>
          </a:p>
        </p:txBody>
      </p:sp>
      <p:sp>
        <p:nvSpPr>
          <p:cNvPr id="7" name="Text 4"/>
          <p:cNvSpPr/>
          <p:nvPr/>
        </p:nvSpPr>
        <p:spPr>
          <a:xfrm>
            <a:off x="2942295" y="3816566"/>
            <a:ext cx="2057756" cy="203068"/>
          </a:xfrm>
          <a:prstGeom prst="rect">
            <a:avLst/>
          </a:prstGeom>
          <a:noFill/>
          <a:ln/>
        </p:spPr>
        <p:txBody>
          <a:bodyPr wrap="none" lIns="0" tIns="0" rIns="0" bIns="0" rtlCol="0" anchor="t"/>
          <a:lstStyle/>
          <a:p>
            <a:pPr algn="r" indent="0" marL="0">
              <a:lnSpc>
                <a:spcPts val="1350"/>
              </a:lnSpc>
              <a:buNone/>
            </a:pPr>
            <a:r>
              <a:rPr lang="en-US" sz="1050" dirty="0">
                <a:solidFill>
                  <a:srgbClr val="CAD6DE"/>
                </a:solidFill>
                <a:latin typeface="Cabin" pitchFamily="34" charset="0"/>
                <a:ea typeface="Cabin" pitchFamily="34" charset="-122"/>
                <a:cs typeface="Cabin" pitchFamily="34" charset="-120"/>
              </a:rPr>
              <a:t>Xử lý nghiệp vụ và bảo mật</a:t>
            </a:r>
            <a:endParaRPr lang="en-US" sz="1050" dirty="0"/>
          </a:p>
        </p:txBody>
      </p:sp>
      <p:sp>
        <p:nvSpPr>
          <p:cNvPr id="8" name="Text 5"/>
          <p:cNvSpPr/>
          <p:nvPr/>
        </p:nvSpPr>
        <p:spPr>
          <a:xfrm>
            <a:off x="9449496" y="4218612"/>
            <a:ext cx="1911095" cy="238745"/>
          </a:xfrm>
          <a:prstGeom prst="rect">
            <a:avLst/>
          </a:prstGeom>
          <a:noFill/>
          <a:ln/>
        </p:spPr>
        <p:txBody>
          <a:bodyPr wrap="none" lIns="0" tIns="0" rIns="0" bIns="0" rtlCol="0" anchor="t"/>
          <a:lstStyle/>
          <a:p>
            <a:pPr algn="l" indent="0" marL="0">
              <a:lnSpc>
                <a:spcPts val="1550"/>
              </a:lnSpc>
              <a:buNone/>
            </a:pPr>
            <a:r>
              <a:rPr lang="en-US" sz="1250" dirty="0">
                <a:solidFill>
                  <a:srgbClr val="CAD6DE"/>
                </a:solidFill>
                <a:latin typeface="Unbounded" pitchFamily="34" charset="0"/>
                <a:ea typeface="Unbounded" pitchFamily="34" charset="-122"/>
                <a:cs typeface="Unbounded" pitchFamily="34" charset="-120"/>
              </a:rPr>
              <a:t>Presentation</a:t>
            </a:r>
            <a:endParaRPr lang="en-US" sz="1250" dirty="0"/>
          </a:p>
        </p:txBody>
      </p:sp>
      <p:sp>
        <p:nvSpPr>
          <p:cNvPr id="9" name="Text 6"/>
          <p:cNvSpPr/>
          <p:nvPr/>
        </p:nvSpPr>
        <p:spPr>
          <a:xfrm>
            <a:off x="9449496" y="4529560"/>
            <a:ext cx="2238261" cy="203068"/>
          </a:xfrm>
          <a:prstGeom prst="rect">
            <a:avLst/>
          </a:prstGeom>
          <a:noFill/>
          <a:ln/>
        </p:spPr>
        <p:txBody>
          <a:bodyPr wrap="none" lIns="0" tIns="0" rIns="0" bIns="0" rtlCol="0" anchor="t"/>
          <a:lstStyle/>
          <a:p>
            <a:pPr algn="l" indent="0" marL="0">
              <a:lnSpc>
                <a:spcPts val="1350"/>
              </a:lnSpc>
              <a:buNone/>
            </a:pPr>
            <a:r>
              <a:rPr lang="en-US" sz="1050" dirty="0">
                <a:solidFill>
                  <a:srgbClr val="CAD6DE"/>
                </a:solidFill>
                <a:latin typeface="Cabin" pitchFamily="34" charset="0"/>
                <a:ea typeface="Cabin" pitchFamily="34" charset="-122"/>
                <a:cs typeface="Cabin" pitchFamily="34" charset="-120"/>
              </a:rPr>
              <a:t>Tương tác người dùng, hiển thị</a:t>
            </a:r>
            <a:endParaRPr lang="en-US" sz="1050" dirty="0"/>
          </a:p>
        </p:txBody>
      </p:sp>
      <p:sp>
        <p:nvSpPr>
          <p:cNvPr id="10" name="Text 7"/>
          <p:cNvSpPr/>
          <p:nvPr/>
        </p:nvSpPr>
        <p:spPr>
          <a:xfrm>
            <a:off x="728901" y="5918597"/>
            <a:ext cx="208240" cy="260271"/>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01</a:t>
            </a:r>
            <a:endParaRPr lang="en-US" sz="1600" dirty="0"/>
          </a:p>
        </p:txBody>
      </p:sp>
      <p:sp>
        <p:nvSpPr>
          <p:cNvPr id="11" name="Shape 8"/>
          <p:cNvSpPr/>
          <p:nvPr/>
        </p:nvSpPr>
        <p:spPr>
          <a:xfrm>
            <a:off x="728901" y="6249591"/>
            <a:ext cx="4251960" cy="22860"/>
          </a:xfrm>
          <a:prstGeom prst="rect">
            <a:avLst/>
          </a:prstGeom>
          <a:solidFill>
            <a:srgbClr val="0A988B"/>
          </a:solidFill>
          <a:ln/>
        </p:spPr>
      </p:sp>
      <p:sp>
        <p:nvSpPr>
          <p:cNvPr id="12" name="Text 9"/>
          <p:cNvSpPr/>
          <p:nvPr/>
        </p:nvSpPr>
        <p:spPr>
          <a:xfrm>
            <a:off x="728901" y="6399371"/>
            <a:ext cx="2800350" cy="306229"/>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Presentation Layer</a:t>
            </a:r>
            <a:endParaRPr lang="en-US" sz="1900" dirty="0"/>
          </a:p>
        </p:txBody>
      </p:sp>
      <p:sp>
        <p:nvSpPr>
          <p:cNvPr id="13" name="Text 10"/>
          <p:cNvSpPr/>
          <p:nvPr/>
        </p:nvSpPr>
        <p:spPr>
          <a:xfrm>
            <a:off x="728901" y="6830497"/>
            <a:ext cx="4251960" cy="66627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Tương tác người dùng, hiển thị thông tin (HTML, CSS, JS).</a:t>
            </a:r>
            <a:endParaRPr lang="en-US" sz="1600" dirty="0"/>
          </a:p>
        </p:txBody>
      </p:sp>
      <p:sp>
        <p:nvSpPr>
          <p:cNvPr id="14" name="Text 11"/>
          <p:cNvSpPr/>
          <p:nvPr/>
        </p:nvSpPr>
        <p:spPr>
          <a:xfrm>
            <a:off x="5189101" y="5918597"/>
            <a:ext cx="208240" cy="260271"/>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02</a:t>
            </a:r>
            <a:endParaRPr lang="en-US" sz="1600" dirty="0"/>
          </a:p>
        </p:txBody>
      </p:sp>
      <p:sp>
        <p:nvSpPr>
          <p:cNvPr id="15" name="Shape 12"/>
          <p:cNvSpPr/>
          <p:nvPr/>
        </p:nvSpPr>
        <p:spPr>
          <a:xfrm>
            <a:off x="5189101" y="6249591"/>
            <a:ext cx="4252079" cy="22860"/>
          </a:xfrm>
          <a:prstGeom prst="rect">
            <a:avLst/>
          </a:prstGeom>
          <a:solidFill>
            <a:srgbClr val="0A988B"/>
          </a:solidFill>
          <a:ln/>
        </p:spPr>
      </p:sp>
      <p:sp>
        <p:nvSpPr>
          <p:cNvPr id="16" name="Text 13"/>
          <p:cNvSpPr/>
          <p:nvPr/>
        </p:nvSpPr>
        <p:spPr>
          <a:xfrm>
            <a:off x="5189101" y="6399371"/>
            <a:ext cx="3075384" cy="306229"/>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Business Logic Layer</a:t>
            </a:r>
            <a:endParaRPr lang="en-US" sz="1900" dirty="0"/>
          </a:p>
        </p:txBody>
      </p:sp>
      <p:sp>
        <p:nvSpPr>
          <p:cNvPr id="17" name="Text 14"/>
          <p:cNvSpPr/>
          <p:nvPr/>
        </p:nvSpPr>
        <p:spPr>
          <a:xfrm>
            <a:off x="5189101" y="6830497"/>
            <a:ext cx="4252079" cy="333137"/>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Xử lý nghiệp vụ, validation, bảo mật (PHP).</a:t>
            </a:r>
            <a:endParaRPr lang="en-US" sz="1600" dirty="0"/>
          </a:p>
        </p:txBody>
      </p:sp>
      <p:sp>
        <p:nvSpPr>
          <p:cNvPr id="18" name="Text 15"/>
          <p:cNvSpPr/>
          <p:nvPr/>
        </p:nvSpPr>
        <p:spPr>
          <a:xfrm>
            <a:off x="9649420" y="5918597"/>
            <a:ext cx="208240" cy="260271"/>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03</a:t>
            </a:r>
            <a:endParaRPr lang="en-US" sz="1600" dirty="0"/>
          </a:p>
        </p:txBody>
      </p:sp>
      <p:sp>
        <p:nvSpPr>
          <p:cNvPr id="19" name="Shape 16"/>
          <p:cNvSpPr/>
          <p:nvPr/>
        </p:nvSpPr>
        <p:spPr>
          <a:xfrm>
            <a:off x="9649420" y="6249591"/>
            <a:ext cx="4252079" cy="22860"/>
          </a:xfrm>
          <a:prstGeom prst="rect">
            <a:avLst/>
          </a:prstGeom>
          <a:solidFill>
            <a:srgbClr val="0A988B"/>
          </a:solidFill>
          <a:ln/>
        </p:spPr>
      </p:sp>
      <p:sp>
        <p:nvSpPr>
          <p:cNvPr id="20" name="Text 17"/>
          <p:cNvSpPr/>
          <p:nvPr/>
        </p:nvSpPr>
        <p:spPr>
          <a:xfrm>
            <a:off x="9649420" y="6399371"/>
            <a:ext cx="2769989" cy="306229"/>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Data Access Layer</a:t>
            </a:r>
            <a:endParaRPr lang="en-US" sz="1900" dirty="0"/>
          </a:p>
        </p:txBody>
      </p:sp>
      <p:sp>
        <p:nvSpPr>
          <p:cNvPr id="21" name="Text 18"/>
          <p:cNvSpPr/>
          <p:nvPr/>
        </p:nvSpPr>
        <p:spPr>
          <a:xfrm>
            <a:off x="9649420" y="6830497"/>
            <a:ext cx="4252079" cy="333137"/>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Lưu trữ &amp; truy vấn dữ liệu (MariaDB).</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21757" y="732592"/>
            <a:ext cx="6564035" cy="606623"/>
          </a:xfrm>
          <a:prstGeom prst="rect">
            <a:avLst/>
          </a:prstGeom>
          <a:noFill/>
          <a:ln/>
        </p:spPr>
        <p:txBody>
          <a:bodyPr wrap="none" lIns="0" tIns="0" rIns="0" bIns="0" rtlCol="0" anchor="t"/>
          <a:lstStyle/>
          <a:p>
            <a:pPr algn="l" indent="0" marL="0">
              <a:lnSpc>
                <a:spcPts val="4750"/>
              </a:lnSpc>
              <a:buNone/>
            </a:pPr>
            <a:r>
              <a:rPr lang="en-US" sz="3800" dirty="0">
                <a:solidFill>
                  <a:srgbClr val="FFFFFF"/>
                </a:solidFill>
                <a:latin typeface="Unbounded" pitchFamily="34" charset="0"/>
                <a:ea typeface="Unbounded" pitchFamily="34" charset="-122"/>
                <a:cs typeface="Unbounded" pitchFamily="34" charset="-120"/>
              </a:rPr>
              <a:t>Demo chức năng chính</a:t>
            </a:r>
            <a:endParaRPr lang="en-US" sz="3800" dirty="0"/>
          </a:p>
        </p:txBody>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21757" y="1751648"/>
            <a:ext cx="515541" cy="515541"/>
          </a:xfrm>
          <a:prstGeom prst="rect">
            <a:avLst/>
          </a:prstGeom>
        </p:spPr>
      </p:pic>
      <p:sp>
        <p:nvSpPr>
          <p:cNvPr id="4" name="Text 1"/>
          <p:cNvSpPr/>
          <p:nvPr/>
        </p:nvSpPr>
        <p:spPr>
          <a:xfrm>
            <a:off x="721757" y="2524958"/>
            <a:ext cx="2987040" cy="303252"/>
          </a:xfrm>
          <a:prstGeom prst="rect">
            <a:avLst/>
          </a:prstGeom>
          <a:noFill/>
          <a:ln/>
        </p:spPr>
        <p:txBody>
          <a:bodyPr wrap="none" lIns="0" tIns="0" rIns="0" bIns="0" rtlCol="0" anchor="t"/>
          <a:lstStyle/>
          <a:p>
            <a:pPr algn="l" indent="0" marL="0">
              <a:lnSpc>
                <a:spcPts val="2350"/>
              </a:lnSpc>
              <a:buNone/>
            </a:pPr>
            <a:r>
              <a:rPr lang="en-US" sz="1900" dirty="0">
                <a:solidFill>
                  <a:srgbClr val="CAD6DE"/>
                </a:solidFill>
                <a:latin typeface="Unbounded" pitchFamily="34" charset="0"/>
                <a:ea typeface="Unbounded" pitchFamily="34" charset="-122"/>
                <a:cs typeface="Unbounded" pitchFamily="34" charset="-120"/>
              </a:rPr>
              <a:t>Đăng ký / Đăng nhập</a:t>
            </a:r>
            <a:endParaRPr lang="en-US" sz="1900" dirty="0"/>
          </a:p>
        </p:txBody>
      </p:sp>
      <p:sp>
        <p:nvSpPr>
          <p:cNvPr id="5" name="Text 2"/>
          <p:cNvSpPr/>
          <p:nvPr/>
        </p:nvSpPr>
        <p:spPr>
          <a:xfrm>
            <a:off x="721757" y="2951917"/>
            <a:ext cx="6464498" cy="329922"/>
          </a:xfrm>
          <a:prstGeom prst="rect">
            <a:avLst/>
          </a:prstGeom>
          <a:noFill/>
          <a:ln/>
        </p:spPr>
        <p:txBody>
          <a:bodyPr wrap="none" lIns="0" tIns="0" rIns="0" bIns="0" rtlCol="0" anchor="t"/>
          <a:lstStyle/>
          <a:p>
            <a:pPr algn="l" indent="0" marL="0">
              <a:lnSpc>
                <a:spcPts val="2550"/>
              </a:lnSpc>
              <a:buNone/>
            </a:pPr>
            <a:r>
              <a:rPr lang="en-US" sz="1600" dirty="0">
                <a:solidFill>
                  <a:srgbClr val="CAD6DE"/>
                </a:solidFill>
                <a:latin typeface="Cabin" pitchFamily="34" charset="0"/>
                <a:ea typeface="Cabin" pitchFamily="34" charset="-122"/>
                <a:cs typeface="Cabin" pitchFamily="34" charset="-120"/>
              </a:rPr>
              <a:t>Tạo tài khoản và xác thực người dùng để truy cập các tính năng cá nhân.</a:t>
            </a:r>
            <a:endParaRPr lang="en-US" sz="1600" dirty="0"/>
          </a:p>
        </p:txBody>
      </p:sp>
      <p:pic>
        <p:nvPicPr>
          <p:cNvPr id="6"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44026" y="1751648"/>
            <a:ext cx="515541" cy="515541"/>
          </a:xfrm>
          <a:prstGeom prst="rect">
            <a:avLst/>
          </a:prstGeom>
        </p:spPr>
      </p:pic>
      <p:sp>
        <p:nvSpPr>
          <p:cNvPr id="7" name="Text 3"/>
          <p:cNvSpPr/>
          <p:nvPr/>
        </p:nvSpPr>
        <p:spPr>
          <a:xfrm>
            <a:off x="7444026" y="2524958"/>
            <a:ext cx="2426256" cy="303252"/>
          </a:xfrm>
          <a:prstGeom prst="rect">
            <a:avLst/>
          </a:prstGeom>
          <a:noFill/>
          <a:ln/>
        </p:spPr>
        <p:txBody>
          <a:bodyPr wrap="none" lIns="0" tIns="0" rIns="0" bIns="0" rtlCol="0" anchor="t"/>
          <a:lstStyle/>
          <a:p>
            <a:pPr algn="l" indent="0" marL="0">
              <a:lnSpc>
                <a:spcPts val="2350"/>
              </a:lnSpc>
              <a:buNone/>
            </a:pPr>
            <a:r>
              <a:rPr lang="en-US" sz="1900" dirty="0">
                <a:solidFill>
                  <a:srgbClr val="CAD6DE"/>
                </a:solidFill>
                <a:latin typeface="Unbounded" pitchFamily="34" charset="0"/>
                <a:ea typeface="Unbounded" pitchFamily="34" charset="-122"/>
                <a:cs typeface="Unbounded" pitchFamily="34" charset="-120"/>
              </a:rPr>
              <a:t>Duyệt sách</a:t>
            </a:r>
            <a:endParaRPr lang="en-US" sz="1900" dirty="0"/>
          </a:p>
        </p:txBody>
      </p:sp>
      <p:sp>
        <p:nvSpPr>
          <p:cNvPr id="8" name="Text 4"/>
          <p:cNvSpPr/>
          <p:nvPr/>
        </p:nvSpPr>
        <p:spPr>
          <a:xfrm>
            <a:off x="7444026" y="2951917"/>
            <a:ext cx="6464618" cy="329922"/>
          </a:xfrm>
          <a:prstGeom prst="rect">
            <a:avLst/>
          </a:prstGeom>
          <a:noFill/>
          <a:ln/>
        </p:spPr>
        <p:txBody>
          <a:bodyPr wrap="none" lIns="0" tIns="0" rIns="0" bIns="0" rtlCol="0" anchor="t"/>
          <a:lstStyle/>
          <a:p>
            <a:pPr algn="l" indent="0" marL="0">
              <a:lnSpc>
                <a:spcPts val="2550"/>
              </a:lnSpc>
              <a:buNone/>
            </a:pPr>
            <a:r>
              <a:rPr lang="en-US" sz="1600" dirty="0">
                <a:solidFill>
                  <a:srgbClr val="CAD6DE"/>
                </a:solidFill>
                <a:latin typeface="Cabin" pitchFamily="34" charset="0"/>
                <a:ea typeface="Cabin" pitchFamily="34" charset="-122"/>
                <a:cs typeface="Cabin" pitchFamily="34" charset="-120"/>
              </a:rPr>
              <a:t>Tìm kiếm, lọc sách theo danh mục, xem chi tiết và đánh giá sản phẩm.</a:t>
            </a:r>
            <a:endParaRPr lang="en-US" sz="1600" dirty="0"/>
          </a:p>
        </p:txBody>
      </p:sp>
      <p:pic>
        <p:nvPicPr>
          <p:cNvPr id="9"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21757" y="3694271"/>
            <a:ext cx="515541" cy="515541"/>
          </a:xfrm>
          <a:prstGeom prst="rect">
            <a:avLst/>
          </a:prstGeom>
        </p:spPr>
      </p:pic>
      <p:sp>
        <p:nvSpPr>
          <p:cNvPr id="10" name="Text 5"/>
          <p:cNvSpPr/>
          <p:nvPr/>
        </p:nvSpPr>
        <p:spPr>
          <a:xfrm>
            <a:off x="721757" y="4467582"/>
            <a:ext cx="2426256" cy="303252"/>
          </a:xfrm>
          <a:prstGeom prst="rect">
            <a:avLst/>
          </a:prstGeom>
          <a:noFill/>
          <a:ln/>
        </p:spPr>
        <p:txBody>
          <a:bodyPr wrap="none" lIns="0" tIns="0" rIns="0" bIns="0" rtlCol="0" anchor="t"/>
          <a:lstStyle/>
          <a:p>
            <a:pPr algn="l" indent="0" marL="0">
              <a:lnSpc>
                <a:spcPts val="2350"/>
              </a:lnSpc>
              <a:buNone/>
            </a:pPr>
            <a:r>
              <a:rPr lang="en-US" sz="1900" dirty="0">
                <a:solidFill>
                  <a:srgbClr val="CAD6DE"/>
                </a:solidFill>
                <a:latin typeface="Unbounded" pitchFamily="34" charset="0"/>
                <a:ea typeface="Unbounded" pitchFamily="34" charset="-122"/>
                <a:cs typeface="Unbounded" pitchFamily="34" charset="-120"/>
              </a:rPr>
              <a:t>Giỏ hàng</a:t>
            </a:r>
            <a:endParaRPr lang="en-US" sz="1900" dirty="0"/>
          </a:p>
        </p:txBody>
      </p:sp>
      <p:sp>
        <p:nvSpPr>
          <p:cNvPr id="11" name="Text 6"/>
          <p:cNvSpPr/>
          <p:nvPr/>
        </p:nvSpPr>
        <p:spPr>
          <a:xfrm>
            <a:off x="721757" y="4894540"/>
            <a:ext cx="6464498" cy="659844"/>
          </a:xfrm>
          <a:prstGeom prst="rect">
            <a:avLst/>
          </a:prstGeom>
          <a:noFill/>
          <a:ln/>
        </p:spPr>
        <p:txBody>
          <a:bodyPr wrap="square" lIns="0" tIns="0" rIns="0" bIns="0" rtlCol="0" anchor="t"/>
          <a:lstStyle/>
          <a:p>
            <a:pPr algn="l" indent="0" marL="0">
              <a:lnSpc>
                <a:spcPts val="2550"/>
              </a:lnSpc>
              <a:buNone/>
            </a:pPr>
            <a:r>
              <a:rPr lang="en-US" sz="1600" dirty="0">
                <a:solidFill>
                  <a:srgbClr val="CAD6DE"/>
                </a:solidFill>
                <a:latin typeface="Cabin" pitchFamily="34" charset="0"/>
                <a:ea typeface="Cabin" pitchFamily="34" charset="-122"/>
                <a:cs typeface="Cabin" pitchFamily="34" charset="-120"/>
              </a:rPr>
              <a:t>Thêm, xóa sách, cập nhật số lượng và tổng giá trị đơn hàng trước khi thanh toán.</a:t>
            </a:r>
            <a:endParaRPr lang="en-US" sz="1600" dirty="0"/>
          </a:p>
        </p:txBody>
      </p:sp>
      <p:pic>
        <p:nvPicPr>
          <p:cNvPr id="12"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44026" y="3694271"/>
            <a:ext cx="515541" cy="515541"/>
          </a:xfrm>
          <a:prstGeom prst="rect">
            <a:avLst/>
          </a:prstGeom>
        </p:spPr>
      </p:pic>
      <p:sp>
        <p:nvSpPr>
          <p:cNvPr id="13" name="Text 7"/>
          <p:cNvSpPr/>
          <p:nvPr/>
        </p:nvSpPr>
        <p:spPr>
          <a:xfrm>
            <a:off x="7444026" y="4467582"/>
            <a:ext cx="2426256" cy="303252"/>
          </a:xfrm>
          <a:prstGeom prst="rect">
            <a:avLst/>
          </a:prstGeom>
          <a:noFill/>
          <a:ln/>
        </p:spPr>
        <p:txBody>
          <a:bodyPr wrap="none" lIns="0" tIns="0" rIns="0" bIns="0" rtlCol="0" anchor="t"/>
          <a:lstStyle/>
          <a:p>
            <a:pPr algn="l" indent="0" marL="0">
              <a:lnSpc>
                <a:spcPts val="2350"/>
              </a:lnSpc>
              <a:buNone/>
            </a:pPr>
            <a:r>
              <a:rPr lang="en-US" sz="1900" dirty="0">
                <a:solidFill>
                  <a:srgbClr val="CAD6DE"/>
                </a:solidFill>
                <a:latin typeface="Unbounded" pitchFamily="34" charset="0"/>
                <a:ea typeface="Unbounded" pitchFamily="34" charset="-122"/>
                <a:cs typeface="Unbounded" pitchFamily="34" charset="-120"/>
              </a:rPr>
              <a:t>Thanh toán</a:t>
            </a:r>
            <a:endParaRPr lang="en-US" sz="1900" dirty="0"/>
          </a:p>
        </p:txBody>
      </p:sp>
      <p:sp>
        <p:nvSpPr>
          <p:cNvPr id="14" name="Text 8"/>
          <p:cNvSpPr/>
          <p:nvPr/>
        </p:nvSpPr>
        <p:spPr>
          <a:xfrm>
            <a:off x="7444026" y="4894540"/>
            <a:ext cx="6464618" cy="329922"/>
          </a:xfrm>
          <a:prstGeom prst="rect">
            <a:avLst/>
          </a:prstGeom>
          <a:noFill/>
          <a:ln/>
        </p:spPr>
        <p:txBody>
          <a:bodyPr wrap="none" lIns="0" tIns="0" rIns="0" bIns="0" rtlCol="0" anchor="t"/>
          <a:lstStyle/>
          <a:p>
            <a:pPr algn="l" indent="0" marL="0">
              <a:lnSpc>
                <a:spcPts val="2550"/>
              </a:lnSpc>
              <a:buNone/>
            </a:pPr>
            <a:r>
              <a:rPr lang="en-US" sz="1600" dirty="0">
                <a:solidFill>
                  <a:srgbClr val="CAD6DE"/>
                </a:solidFill>
                <a:latin typeface="Cabin" pitchFamily="34" charset="0"/>
                <a:ea typeface="Cabin" pitchFamily="34" charset="-122"/>
                <a:cs typeface="Cabin" pitchFamily="34" charset="-120"/>
              </a:rPr>
              <a:t>Chọn phương thức thanh toán phù hợp và nhập địa chỉ giao hàng.</a:t>
            </a:r>
            <a:endParaRPr lang="en-US" sz="1600" dirty="0"/>
          </a:p>
        </p:txBody>
      </p:sp>
      <p:pic>
        <p:nvPicPr>
          <p:cNvPr id="15"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21757" y="5966817"/>
            <a:ext cx="515541" cy="515541"/>
          </a:xfrm>
          <a:prstGeom prst="rect">
            <a:avLst/>
          </a:prstGeom>
        </p:spPr>
      </p:pic>
      <p:sp>
        <p:nvSpPr>
          <p:cNvPr id="16" name="Text 9"/>
          <p:cNvSpPr/>
          <p:nvPr/>
        </p:nvSpPr>
        <p:spPr>
          <a:xfrm>
            <a:off x="721757" y="6740128"/>
            <a:ext cx="2655570" cy="303252"/>
          </a:xfrm>
          <a:prstGeom prst="rect">
            <a:avLst/>
          </a:prstGeom>
          <a:noFill/>
          <a:ln/>
        </p:spPr>
        <p:txBody>
          <a:bodyPr wrap="none" lIns="0" tIns="0" rIns="0" bIns="0" rtlCol="0" anchor="t"/>
          <a:lstStyle/>
          <a:p>
            <a:pPr algn="l" indent="0" marL="0">
              <a:lnSpc>
                <a:spcPts val="2350"/>
              </a:lnSpc>
              <a:buNone/>
            </a:pPr>
            <a:r>
              <a:rPr lang="en-US" sz="1900" dirty="0">
                <a:solidFill>
                  <a:srgbClr val="CAD6DE"/>
                </a:solidFill>
                <a:latin typeface="Unbounded" pitchFamily="34" charset="0"/>
                <a:ea typeface="Unbounded" pitchFamily="34" charset="-122"/>
                <a:cs typeface="Unbounded" pitchFamily="34" charset="-120"/>
              </a:rPr>
              <a:t>Theo dõi đơn hàng</a:t>
            </a:r>
            <a:endParaRPr lang="en-US" sz="1900" dirty="0"/>
          </a:p>
        </p:txBody>
      </p:sp>
      <p:sp>
        <p:nvSpPr>
          <p:cNvPr id="17" name="Text 10"/>
          <p:cNvSpPr/>
          <p:nvPr/>
        </p:nvSpPr>
        <p:spPr>
          <a:xfrm>
            <a:off x="721757" y="7167086"/>
            <a:ext cx="6464498" cy="329922"/>
          </a:xfrm>
          <a:prstGeom prst="rect">
            <a:avLst/>
          </a:prstGeom>
          <a:noFill/>
          <a:ln/>
        </p:spPr>
        <p:txBody>
          <a:bodyPr wrap="none" lIns="0" tIns="0" rIns="0" bIns="0" rtlCol="0" anchor="t"/>
          <a:lstStyle/>
          <a:p>
            <a:pPr algn="l" indent="0" marL="0">
              <a:lnSpc>
                <a:spcPts val="2550"/>
              </a:lnSpc>
              <a:buNone/>
            </a:pPr>
            <a:r>
              <a:rPr lang="en-US" sz="1600" dirty="0">
                <a:solidFill>
                  <a:srgbClr val="CAD6DE"/>
                </a:solidFill>
                <a:latin typeface="Cabin" pitchFamily="34" charset="0"/>
                <a:ea typeface="Cabin" pitchFamily="34" charset="-122"/>
                <a:cs typeface="Cabin" pitchFamily="34" charset="-120"/>
              </a:rPr>
              <a:t>Xem trạng thái đơn hàng hiện tại và lịch sử mua hàng của bạn.</a:t>
            </a:r>
            <a:endParaRPr lang="en-US" sz="1600" dirty="0"/>
          </a:p>
        </p:txBody>
      </p:sp>
      <p:pic>
        <p:nvPicPr>
          <p:cNvPr id="18" name="Image 5" descr="preencoded.png">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444026" y="5966817"/>
            <a:ext cx="515541" cy="515541"/>
          </a:xfrm>
          <a:prstGeom prst="rect">
            <a:avLst/>
          </a:prstGeom>
        </p:spPr>
      </p:pic>
      <p:sp>
        <p:nvSpPr>
          <p:cNvPr id="19" name="Text 11"/>
          <p:cNvSpPr/>
          <p:nvPr/>
        </p:nvSpPr>
        <p:spPr>
          <a:xfrm>
            <a:off x="7444026" y="6740128"/>
            <a:ext cx="2426256" cy="303252"/>
          </a:xfrm>
          <a:prstGeom prst="rect">
            <a:avLst/>
          </a:prstGeom>
          <a:noFill/>
          <a:ln/>
        </p:spPr>
        <p:txBody>
          <a:bodyPr wrap="none" lIns="0" tIns="0" rIns="0" bIns="0" rtlCol="0" anchor="t"/>
          <a:lstStyle/>
          <a:p>
            <a:pPr algn="l" indent="0" marL="0">
              <a:lnSpc>
                <a:spcPts val="2350"/>
              </a:lnSpc>
              <a:buNone/>
            </a:pPr>
            <a:r>
              <a:rPr lang="en-US" sz="1900" dirty="0">
                <a:solidFill>
                  <a:srgbClr val="CAD6DE"/>
                </a:solidFill>
                <a:latin typeface="Unbounded" pitchFamily="34" charset="0"/>
                <a:ea typeface="Unbounded" pitchFamily="34" charset="-122"/>
                <a:cs typeface="Unbounded" pitchFamily="34" charset="-120"/>
              </a:rPr>
              <a:t>Chat hỗ trợ</a:t>
            </a:r>
            <a:endParaRPr lang="en-US" sz="1900" dirty="0"/>
          </a:p>
        </p:txBody>
      </p:sp>
      <p:sp>
        <p:nvSpPr>
          <p:cNvPr id="20" name="Text 12"/>
          <p:cNvSpPr/>
          <p:nvPr/>
        </p:nvSpPr>
        <p:spPr>
          <a:xfrm>
            <a:off x="7444026" y="7167086"/>
            <a:ext cx="6464618" cy="329922"/>
          </a:xfrm>
          <a:prstGeom prst="rect">
            <a:avLst/>
          </a:prstGeom>
          <a:noFill/>
          <a:ln/>
        </p:spPr>
        <p:txBody>
          <a:bodyPr wrap="none" lIns="0" tIns="0" rIns="0" bIns="0" rtlCol="0" anchor="t"/>
          <a:lstStyle/>
          <a:p>
            <a:pPr algn="l" indent="0" marL="0">
              <a:lnSpc>
                <a:spcPts val="2550"/>
              </a:lnSpc>
              <a:buNone/>
            </a:pPr>
            <a:r>
              <a:rPr lang="en-US" sz="1600" dirty="0">
                <a:solidFill>
                  <a:srgbClr val="CAD6DE"/>
                </a:solidFill>
                <a:latin typeface="Cabin" pitchFamily="34" charset="0"/>
                <a:ea typeface="Cabin" pitchFamily="34" charset="-122"/>
                <a:cs typeface="Cabin" pitchFamily="34" charset="-120"/>
              </a:rPr>
              <a:t>Liên hệ trực tiếp với bộ phận hỗ trợ khách hàng để được giải đáp thắc mắc.</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2026-01-02T14:11:43Z</dcterms:created>
  <dcterms:modified xsi:type="dcterms:W3CDTF">2026-01-02T14:11:43Z</dcterms:modified>
</cp:coreProperties>
</file>